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33"/>
    <a:srgbClr val="FE6F46"/>
    <a:srgbClr val="FE9376"/>
    <a:srgbClr val="FFFF65"/>
    <a:srgbClr val="FEB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8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7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95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41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07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2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2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31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05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82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45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48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3FFA4-6E39-4A78-B1DD-E86645F0AE9F}" type="datetimeFigureOut">
              <a:rPr lang="zh-CN" altLang="en-US" smtClean="0"/>
              <a:pPr/>
              <a:t>2017-03-25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868F-8B12-452B-840E-AAC03CEA63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54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c260.org.cn/" TargetMode="External"/><Relationship Id="rId2" Type="http://schemas.openxmlformats.org/officeDocument/2006/relationships/hyperlink" Target="http://www.cesi.cn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2004950" y="2582883"/>
            <a:ext cx="1674421" cy="635330"/>
          </a:xfrm>
          <a:prstGeom prst="roundRect">
            <a:avLst/>
          </a:prstGeom>
          <a:solidFill>
            <a:srgbClr val="FE6F4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5272644" y="2588822"/>
            <a:ext cx="1674421" cy="581892"/>
          </a:xfrm>
          <a:prstGeom prst="roundRect">
            <a:avLst/>
          </a:prstGeom>
          <a:solidFill>
            <a:srgbClr val="FFFF33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5636" y="1612030"/>
            <a:ext cx="11161776" cy="573026"/>
          </a:xfrm>
        </p:spPr>
        <p:txBody>
          <a:bodyPr>
            <a:normAutofit/>
          </a:bodyPr>
          <a:lstStyle/>
          <a:p>
            <a:pPr algn="ctr"/>
            <a:r>
              <a:rPr lang="zh-CN" altLang="en-US" sz="2400" b="1" dirty="0" smtClean="0"/>
              <a:t>计算机技术领域非全日制专业学位研究生招生计划</a:t>
            </a:r>
            <a:endParaRPr lang="zh-CN" altLang="en-US" sz="2400" b="1" dirty="0"/>
          </a:p>
        </p:txBody>
      </p:sp>
      <p:pic>
        <p:nvPicPr>
          <p:cNvPr id="1026" name="Picture 2" descr="D:\Workstation\公共资源\院基本情况介绍模板（文字版、PPT版、院标矢量图）2017\LOGO矢量图\中英文全程组合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09" y="196602"/>
            <a:ext cx="10134694" cy="1216561"/>
          </a:xfrm>
          <a:prstGeom prst="rect">
            <a:avLst/>
          </a:prstGeom>
          <a:noFill/>
        </p:spPr>
      </p:pic>
      <p:sp>
        <p:nvSpPr>
          <p:cNvPr id="22" name="文本框 1"/>
          <p:cNvSpPr txBox="1">
            <a:spLocks noChangeArrowheads="1"/>
          </p:cNvSpPr>
          <p:nvPr/>
        </p:nvSpPr>
        <p:spPr bwMode="auto">
          <a:xfrm>
            <a:off x="1931800" y="3265625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>
                <a:solidFill>
                  <a:srgbClr val="404040"/>
                </a:solidFill>
                <a:latin typeface="方正兰亭黑_GBK" charset="-122"/>
              </a:rPr>
              <a:t>1</a:t>
            </a:r>
            <a:endParaRPr lang="zh-CN" altLang="en-US" sz="3200">
              <a:solidFill>
                <a:srgbClr val="404040"/>
              </a:solidFill>
              <a:latin typeface="方正兰亭黑_GBK" charset="-122"/>
            </a:endParaRPr>
          </a:p>
        </p:txBody>
      </p:sp>
      <p:cxnSp>
        <p:nvCxnSpPr>
          <p:cNvPr id="23" name="直接连接符 35"/>
          <p:cNvCxnSpPr>
            <a:cxnSpLocks noChangeShapeType="1"/>
          </p:cNvCxnSpPr>
          <p:nvPr/>
        </p:nvCxnSpPr>
        <p:spPr bwMode="auto">
          <a:xfrm flipH="1">
            <a:off x="2001650" y="3410088"/>
            <a:ext cx="476250" cy="581025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  <a:headEnd/>
            <a:tailEnd/>
          </a:ln>
        </p:spPr>
      </p:cxn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2239775" y="3619638"/>
            <a:ext cx="2065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中心简介</a:t>
            </a:r>
            <a:endParaRPr lang="zh-CN" altLang="en-US" sz="2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7"/>
          <p:cNvSpPr txBox="1">
            <a:spLocks noChangeArrowheads="1"/>
          </p:cNvSpPr>
          <p:nvPr/>
        </p:nvSpPr>
        <p:spPr bwMode="auto">
          <a:xfrm>
            <a:off x="5183000" y="3265625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>
                <a:solidFill>
                  <a:srgbClr val="404040"/>
                </a:solidFill>
                <a:latin typeface="方正兰亭黑_GBK" charset="-122"/>
              </a:rPr>
              <a:t>2</a:t>
            </a:r>
            <a:endParaRPr lang="zh-CN" altLang="en-US" sz="3200">
              <a:solidFill>
                <a:srgbClr val="404040"/>
              </a:solidFill>
              <a:latin typeface="方正兰亭黑_GBK" charset="-122"/>
            </a:endParaRPr>
          </a:p>
        </p:txBody>
      </p:sp>
      <p:cxnSp>
        <p:nvCxnSpPr>
          <p:cNvPr id="26" name="直接连接符 43"/>
          <p:cNvCxnSpPr>
            <a:cxnSpLocks noChangeShapeType="1"/>
          </p:cNvCxnSpPr>
          <p:nvPr/>
        </p:nvCxnSpPr>
        <p:spPr bwMode="auto">
          <a:xfrm flipH="1">
            <a:off x="5254438" y="3410088"/>
            <a:ext cx="476250" cy="581025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  <a:headEnd/>
            <a:tailEnd/>
          </a:ln>
        </p:spPr>
      </p:cxnSp>
      <p:sp>
        <p:nvSpPr>
          <p:cNvPr id="27" name="文本框 7"/>
          <p:cNvSpPr txBox="1">
            <a:spLocks noChangeArrowheads="1"/>
          </p:cNvSpPr>
          <p:nvPr/>
        </p:nvSpPr>
        <p:spPr bwMode="auto">
          <a:xfrm>
            <a:off x="5492563" y="3619638"/>
            <a:ext cx="2063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研究方向</a:t>
            </a:r>
            <a:endParaRPr lang="zh-CN" altLang="en-US" sz="2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31"/>
          <p:cNvSpPr txBox="1">
            <a:spLocks noChangeArrowheads="1"/>
          </p:cNvSpPr>
          <p:nvPr/>
        </p:nvSpPr>
        <p:spPr bwMode="auto">
          <a:xfrm>
            <a:off x="8348163" y="3265625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>
                <a:solidFill>
                  <a:srgbClr val="404040"/>
                </a:solidFill>
                <a:latin typeface="方正兰亭黑_GBK" charset="-122"/>
              </a:rPr>
              <a:t>3</a:t>
            </a:r>
            <a:endParaRPr lang="zh-CN" altLang="en-US" sz="3200">
              <a:solidFill>
                <a:srgbClr val="404040"/>
              </a:solidFill>
              <a:latin typeface="方正兰亭黑_GBK" charset="-122"/>
            </a:endParaRPr>
          </a:p>
        </p:txBody>
      </p:sp>
      <p:cxnSp>
        <p:nvCxnSpPr>
          <p:cNvPr id="29" name="直接连接符 53"/>
          <p:cNvCxnSpPr>
            <a:cxnSpLocks noChangeShapeType="1"/>
          </p:cNvCxnSpPr>
          <p:nvPr/>
        </p:nvCxnSpPr>
        <p:spPr bwMode="auto">
          <a:xfrm flipH="1">
            <a:off x="8418013" y="3410088"/>
            <a:ext cx="476250" cy="581025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  <a:headEnd/>
            <a:tailEnd/>
          </a:ln>
        </p:spPr>
      </p:cxnSp>
      <p:sp>
        <p:nvSpPr>
          <p:cNvPr id="30" name="文本框 7"/>
          <p:cNvSpPr txBox="1">
            <a:spLocks noChangeArrowheads="1"/>
          </p:cNvSpPr>
          <p:nvPr/>
        </p:nvSpPr>
        <p:spPr bwMode="auto">
          <a:xfrm>
            <a:off x="8656138" y="3619638"/>
            <a:ext cx="2063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条件待遇</a:t>
            </a:r>
            <a:endParaRPr lang="zh-CN" altLang="en-US" sz="2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1"/>
          <p:cNvSpPr txBox="1">
            <a:spLocks noChangeArrowheads="1"/>
          </p:cNvSpPr>
          <p:nvPr/>
        </p:nvSpPr>
        <p:spPr bwMode="auto">
          <a:xfrm>
            <a:off x="2239775" y="4135325"/>
            <a:ext cx="15722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中心资质</a:t>
            </a:r>
            <a:endParaRPr lang="en-US" altLang="zh-CN" sz="1600" b="1" dirty="0" smtClean="0">
              <a:solidFill>
                <a:schemeClr val="bg2">
                  <a:lumMod val="25000"/>
                </a:schemeClr>
              </a:solidFill>
              <a:latin typeface="方正兰亭黑_GBK" charset="-122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技术能力</a:t>
            </a:r>
            <a:endParaRPr lang="en-US" altLang="zh-CN" sz="1600" b="1" dirty="0" smtClean="0">
              <a:solidFill>
                <a:schemeClr val="bg2">
                  <a:lumMod val="25000"/>
                </a:schemeClr>
              </a:solidFill>
              <a:latin typeface="方正兰亭黑_GBK" charset="-122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科研成果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方正兰亭黑_GBK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5492563" y="4040325"/>
            <a:ext cx="19057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IT</a:t>
            </a: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信息安全领域</a:t>
            </a:r>
            <a:endParaRPr lang="en-US" altLang="zh-CN" sz="1600" b="1" dirty="0" smtClean="0">
              <a:solidFill>
                <a:schemeClr val="bg2">
                  <a:lumMod val="25000"/>
                </a:schemeClr>
              </a:solidFill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OT</a:t>
            </a: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方正兰亭黑_GBK" charset="-122"/>
              </a:rPr>
              <a:t>信息安全领域</a:t>
            </a:r>
          </a:p>
        </p:txBody>
      </p:sp>
      <p:sp>
        <p:nvSpPr>
          <p:cNvPr id="33" name="文本框 31"/>
          <p:cNvSpPr txBox="1">
            <a:spLocks noChangeArrowheads="1"/>
          </p:cNvSpPr>
          <p:nvPr/>
        </p:nvSpPr>
        <p:spPr bwMode="auto">
          <a:xfrm>
            <a:off x="8656138" y="4040325"/>
            <a:ext cx="2316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工作机会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 smtClean="0">
                <a:latin typeface="方正兰亭黑_GBK" charset="-122"/>
              </a:rPr>
              <a:t>安排食宿</a:t>
            </a:r>
            <a:endParaRPr lang="en-US" altLang="zh-CN" sz="1400" dirty="0" smtClean="0">
              <a:latin typeface="方正兰亭黑_GBK" charset="-122"/>
            </a:endParaRPr>
          </a:p>
          <a:p>
            <a:pPr eaLnBrk="1" hangingPunct="1"/>
            <a:r>
              <a:rPr lang="zh-CN" altLang="en-US" sz="1400" dirty="0">
                <a:latin typeface="方正兰亭黑_GBK" charset="-122"/>
              </a:rPr>
              <a:t>国家</a:t>
            </a:r>
            <a:r>
              <a:rPr lang="zh-CN" altLang="en-US" sz="1400" dirty="0" smtClean="0">
                <a:latin typeface="方正兰亭黑_GBK" charset="-122"/>
              </a:rPr>
              <a:t>实验室</a:t>
            </a:r>
            <a:endParaRPr lang="en-US" altLang="zh-CN" sz="1400" dirty="0" smtClean="0">
              <a:latin typeface="方正兰亭黑_GBK" charset="-122"/>
            </a:endParaRPr>
          </a:p>
          <a:p>
            <a:pPr eaLnBrk="1" hangingPunct="1"/>
            <a:r>
              <a:rPr lang="zh-CN" altLang="en-US" sz="1400" dirty="0" smtClean="0">
                <a:latin typeface="方正兰亭黑_GBK" charset="-122"/>
              </a:rPr>
              <a:t>对外交流</a:t>
            </a:r>
            <a:endParaRPr lang="zh-CN" altLang="en-US" sz="1400" dirty="0">
              <a:latin typeface="方正兰亭黑_GBK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8320641" y="2584864"/>
            <a:ext cx="1674421" cy="657101"/>
          </a:xfrm>
          <a:prstGeom prst="roundRect">
            <a:avLst/>
          </a:prstGeom>
          <a:solidFill>
            <a:srgbClr val="92D05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同心圆 17"/>
          <p:cNvSpPr>
            <a:spLocks/>
          </p:cNvSpPr>
          <p:nvPr/>
        </p:nvSpPr>
        <p:spPr bwMode="auto">
          <a:xfrm>
            <a:off x="372788" y="2486025"/>
            <a:ext cx="1195387" cy="1195388"/>
          </a:xfrm>
          <a:custGeom>
            <a:avLst/>
            <a:gdLst>
              <a:gd name="T0" fmla="*/ 0 w 1032344"/>
              <a:gd name="T1" fmla="*/ 516172 h 1032344"/>
              <a:gd name="T2" fmla="*/ 516172 w 1032344"/>
              <a:gd name="T3" fmla="*/ 0 h 1032344"/>
              <a:gd name="T4" fmla="*/ 1032344 w 1032344"/>
              <a:gd name="T5" fmla="*/ 516172 h 1032344"/>
              <a:gd name="T6" fmla="*/ 516172 w 1032344"/>
              <a:gd name="T7" fmla="*/ 1032344 h 1032344"/>
              <a:gd name="T8" fmla="*/ 0 w 1032344"/>
              <a:gd name="T9" fmla="*/ 516172 h 1032344"/>
              <a:gd name="T10" fmla="*/ 0 w 1032344"/>
              <a:gd name="T11" fmla="*/ 516172 h 1032344"/>
              <a:gd name="T12" fmla="*/ 516172 w 1032344"/>
              <a:gd name="T13" fmla="*/ 1032344 h 1032344"/>
              <a:gd name="T14" fmla="*/ 1032344 w 1032344"/>
              <a:gd name="T15" fmla="*/ 516172 h 1032344"/>
              <a:gd name="T16" fmla="*/ 516172 w 1032344"/>
              <a:gd name="T17" fmla="*/ 0 h 1032344"/>
              <a:gd name="T18" fmla="*/ 0 w 1032344"/>
              <a:gd name="T19" fmla="*/ 516172 h 10323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32344"/>
              <a:gd name="T31" fmla="*/ 0 h 1032344"/>
              <a:gd name="T32" fmla="*/ 1032344 w 1032344"/>
              <a:gd name="T33" fmla="*/ 1032344 h 10323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32344" h="1032344">
                <a:moveTo>
                  <a:pt x="0" y="516172"/>
                </a:moveTo>
                <a:cubicBezTo>
                  <a:pt x="0" y="231098"/>
                  <a:pt x="231098" y="0"/>
                  <a:pt x="516172" y="0"/>
                </a:cubicBezTo>
                <a:cubicBezTo>
                  <a:pt x="801246" y="0"/>
                  <a:pt x="1032344" y="231098"/>
                  <a:pt x="1032344" y="516172"/>
                </a:cubicBezTo>
                <a:cubicBezTo>
                  <a:pt x="1032344" y="801246"/>
                  <a:pt x="801246" y="1032344"/>
                  <a:pt x="516172" y="1032344"/>
                </a:cubicBezTo>
                <a:cubicBezTo>
                  <a:pt x="231098" y="1032344"/>
                  <a:pt x="0" y="801246"/>
                  <a:pt x="0" y="516172"/>
                </a:cubicBezTo>
                <a:close/>
                <a:moveTo>
                  <a:pt x="0" y="516172"/>
                </a:moveTo>
                <a:cubicBezTo>
                  <a:pt x="0" y="801246"/>
                  <a:pt x="231098" y="1032344"/>
                  <a:pt x="516172" y="1032344"/>
                </a:cubicBezTo>
                <a:cubicBezTo>
                  <a:pt x="801246" y="1032344"/>
                  <a:pt x="1032344" y="801246"/>
                  <a:pt x="1032344" y="516172"/>
                </a:cubicBezTo>
                <a:cubicBezTo>
                  <a:pt x="1032344" y="231098"/>
                  <a:pt x="801246" y="0"/>
                  <a:pt x="516172" y="0"/>
                </a:cubicBezTo>
                <a:cubicBezTo>
                  <a:pt x="231098" y="0"/>
                  <a:pt x="0" y="231098"/>
                  <a:pt x="0" y="51617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rgbClr val="BFBFBF">
                <a:alpha val="65881"/>
              </a:srgbClr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7" name="同心圆 18"/>
          <p:cNvSpPr>
            <a:spLocks/>
          </p:cNvSpPr>
          <p:nvPr/>
        </p:nvSpPr>
        <p:spPr bwMode="auto">
          <a:xfrm>
            <a:off x="572813" y="2686050"/>
            <a:ext cx="795337" cy="795338"/>
          </a:xfrm>
          <a:custGeom>
            <a:avLst/>
            <a:gdLst>
              <a:gd name="T0" fmla="*/ 0 w 687514"/>
              <a:gd name="T1" fmla="*/ 343757 h 687513"/>
              <a:gd name="T2" fmla="*/ 343757 w 687514"/>
              <a:gd name="T3" fmla="*/ 0 h 687513"/>
              <a:gd name="T4" fmla="*/ 687514 w 687514"/>
              <a:gd name="T5" fmla="*/ 343757 h 687513"/>
              <a:gd name="T6" fmla="*/ 343757 w 687514"/>
              <a:gd name="T7" fmla="*/ 687514 h 687513"/>
              <a:gd name="T8" fmla="*/ 0 w 687514"/>
              <a:gd name="T9" fmla="*/ 343757 h 687513"/>
              <a:gd name="T10" fmla="*/ 0 w 687514"/>
              <a:gd name="T11" fmla="*/ 343757 h 687513"/>
              <a:gd name="T12" fmla="*/ 343757 w 687514"/>
              <a:gd name="T13" fmla="*/ 687514 h 687513"/>
              <a:gd name="T14" fmla="*/ 687514 w 687514"/>
              <a:gd name="T15" fmla="*/ 343757 h 687513"/>
              <a:gd name="T16" fmla="*/ 343757 w 687514"/>
              <a:gd name="T17" fmla="*/ 0 h 687513"/>
              <a:gd name="T18" fmla="*/ 0 w 687514"/>
              <a:gd name="T19" fmla="*/ 343757 h 6875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7514"/>
              <a:gd name="T31" fmla="*/ 0 h 687513"/>
              <a:gd name="T32" fmla="*/ 687514 w 687514"/>
              <a:gd name="T33" fmla="*/ 687513 h 68751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7514" h="687513">
                <a:moveTo>
                  <a:pt x="0" y="343757"/>
                </a:moveTo>
                <a:cubicBezTo>
                  <a:pt x="0" y="153905"/>
                  <a:pt x="153905" y="0"/>
                  <a:pt x="343757" y="0"/>
                </a:cubicBezTo>
                <a:cubicBezTo>
                  <a:pt x="533609" y="0"/>
                  <a:pt x="687514" y="153905"/>
                  <a:pt x="687514" y="343757"/>
                </a:cubicBezTo>
                <a:cubicBezTo>
                  <a:pt x="687514" y="533609"/>
                  <a:pt x="533609" y="687514"/>
                  <a:pt x="343757" y="687514"/>
                </a:cubicBezTo>
                <a:cubicBezTo>
                  <a:pt x="153905" y="687514"/>
                  <a:pt x="0" y="533609"/>
                  <a:pt x="0" y="343757"/>
                </a:cubicBezTo>
                <a:close/>
                <a:moveTo>
                  <a:pt x="0" y="343757"/>
                </a:moveTo>
                <a:cubicBezTo>
                  <a:pt x="0" y="533609"/>
                  <a:pt x="153905" y="687514"/>
                  <a:pt x="343757" y="687514"/>
                </a:cubicBezTo>
                <a:cubicBezTo>
                  <a:pt x="533609" y="687514"/>
                  <a:pt x="687514" y="533609"/>
                  <a:pt x="687514" y="343757"/>
                </a:cubicBezTo>
                <a:cubicBezTo>
                  <a:pt x="687514" y="153905"/>
                  <a:pt x="533609" y="0"/>
                  <a:pt x="343757" y="0"/>
                </a:cubicBezTo>
                <a:cubicBezTo>
                  <a:pt x="153905" y="0"/>
                  <a:pt x="0" y="153905"/>
                  <a:pt x="0" y="343757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rgbClr val="BFBFBF">
                <a:alpha val="65881"/>
              </a:srgbClr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8" name="同心圆 19"/>
          <p:cNvSpPr>
            <a:spLocks/>
          </p:cNvSpPr>
          <p:nvPr/>
        </p:nvSpPr>
        <p:spPr bwMode="auto">
          <a:xfrm>
            <a:off x="687113" y="2800350"/>
            <a:ext cx="566737" cy="568325"/>
          </a:xfrm>
          <a:custGeom>
            <a:avLst/>
            <a:gdLst>
              <a:gd name="T0" fmla="*/ 0 w 490223"/>
              <a:gd name="T1" fmla="*/ 245112 h 490223"/>
              <a:gd name="T2" fmla="*/ 245112 w 490223"/>
              <a:gd name="T3" fmla="*/ 0 h 490223"/>
              <a:gd name="T4" fmla="*/ 490224 w 490223"/>
              <a:gd name="T5" fmla="*/ 245112 h 490223"/>
              <a:gd name="T6" fmla="*/ 245112 w 490223"/>
              <a:gd name="T7" fmla="*/ 490224 h 490223"/>
              <a:gd name="T8" fmla="*/ 0 w 490223"/>
              <a:gd name="T9" fmla="*/ 245112 h 490223"/>
              <a:gd name="T10" fmla="*/ 0 w 490223"/>
              <a:gd name="T11" fmla="*/ 245112 h 490223"/>
              <a:gd name="T12" fmla="*/ 245112 w 490223"/>
              <a:gd name="T13" fmla="*/ 490224 h 490223"/>
              <a:gd name="T14" fmla="*/ 490224 w 490223"/>
              <a:gd name="T15" fmla="*/ 245112 h 490223"/>
              <a:gd name="T16" fmla="*/ 245112 w 490223"/>
              <a:gd name="T17" fmla="*/ 0 h 490223"/>
              <a:gd name="T18" fmla="*/ 0 w 490223"/>
              <a:gd name="T19" fmla="*/ 245112 h 4902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90223"/>
              <a:gd name="T31" fmla="*/ 0 h 490223"/>
              <a:gd name="T32" fmla="*/ 490223 w 490223"/>
              <a:gd name="T33" fmla="*/ 490223 h 4902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90223" h="490223">
                <a:moveTo>
                  <a:pt x="0" y="245112"/>
                </a:moveTo>
                <a:cubicBezTo>
                  <a:pt x="0" y="109740"/>
                  <a:pt x="109740" y="0"/>
                  <a:pt x="245112" y="0"/>
                </a:cubicBezTo>
                <a:cubicBezTo>
                  <a:pt x="380484" y="0"/>
                  <a:pt x="490224" y="109740"/>
                  <a:pt x="490224" y="245112"/>
                </a:cubicBezTo>
                <a:cubicBezTo>
                  <a:pt x="490224" y="380484"/>
                  <a:pt x="380484" y="490224"/>
                  <a:pt x="245112" y="490224"/>
                </a:cubicBezTo>
                <a:cubicBezTo>
                  <a:pt x="109740" y="490224"/>
                  <a:pt x="0" y="380484"/>
                  <a:pt x="0" y="245112"/>
                </a:cubicBezTo>
                <a:close/>
                <a:moveTo>
                  <a:pt x="0" y="245112"/>
                </a:moveTo>
                <a:cubicBezTo>
                  <a:pt x="0" y="380484"/>
                  <a:pt x="109740" y="490224"/>
                  <a:pt x="245112" y="490224"/>
                </a:cubicBezTo>
                <a:cubicBezTo>
                  <a:pt x="380484" y="490224"/>
                  <a:pt x="490224" y="380484"/>
                  <a:pt x="490224" y="245112"/>
                </a:cubicBezTo>
                <a:cubicBezTo>
                  <a:pt x="490224" y="109740"/>
                  <a:pt x="380484" y="0"/>
                  <a:pt x="245112" y="0"/>
                </a:cubicBezTo>
                <a:cubicBezTo>
                  <a:pt x="109740" y="0"/>
                  <a:pt x="0" y="109740"/>
                  <a:pt x="0" y="24511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rgbClr val="BFBFBF">
                <a:alpha val="65881"/>
              </a:srgbClr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49" name="直接连接符 21"/>
          <p:cNvCxnSpPr>
            <a:cxnSpLocks noChangeShapeType="1"/>
          </p:cNvCxnSpPr>
          <p:nvPr/>
        </p:nvCxnSpPr>
        <p:spPr bwMode="auto">
          <a:xfrm>
            <a:off x="194988" y="2419350"/>
            <a:ext cx="1543050" cy="0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0" name="直接连接符 23"/>
          <p:cNvCxnSpPr>
            <a:cxnSpLocks noChangeShapeType="1"/>
          </p:cNvCxnSpPr>
          <p:nvPr/>
        </p:nvCxnSpPr>
        <p:spPr bwMode="auto">
          <a:xfrm>
            <a:off x="206100" y="3748088"/>
            <a:ext cx="1524000" cy="0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1" name="直接连接符 25"/>
          <p:cNvCxnSpPr>
            <a:cxnSpLocks noChangeShapeType="1"/>
          </p:cNvCxnSpPr>
          <p:nvPr/>
        </p:nvCxnSpPr>
        <p:spPr bwMode="auto">
          <a:xfrm>
            <a:off x="310875" y="2324100"/>
            <a:ext cx="0" cy="1511300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2" name="直接连接符 27"/>
          <p:cNvCxnSpPr>
            <a:cxnSpLocks noChangeShapeType="1"/>
          </p:cNvCxnSpPr>
          <p:nvPr/>
        </p:nvCxnSpPr>
        <p:spPr bwMode="auto">
          <a:xfrm>
            <a:off x="1633263" y="2328863"/>
            <a:ext cx="0" cy="1514475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sp>
        <p:nvSpPr>
          <p:cNvPr id="53" name="圆角矩形 28"/>
          <p:cNvSpPr>
            <a:spLocks noChangeArrowheads="1"/>
          </p:cNvSpPr>
          <p:nvPr/>
        </p:nvSpPr>
        <p:spPr bwMode="auto">
          <a:xfrm>
            <a:off x="206100" y="2324100"/>
            <a:ext cx="1531938" cy="1519238"/>
          </a:xfrm>
          <a:prstGeom prst="roundRect">
            <a:avLst>
              <a:gd name="adj" fmla="val 22565"/>
            </a:avLst>
          </a:prstGeom>
          <a:noFill/>
          <a:ln w="12700">
            <a:solidFill>
              <a:srgbClr val="BFBFBF">
                <a:alpha val="65881"/>
              </a:srgbClr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cxnSp>
        <p:nvCxnSpPr>
          <p:cNvPr id="54" name="直接连接符 32"/>
          <p:cNvCxnSpPr>
            <a:cxnSpLocks noChangeShapeType="1"/>
          </p:cNvCxnSpPr>
          <p:nvPr/>
        </p:nvCxnSpPr>
        <p:spPr bwMode="auto">
          <a:xfrm>
            <a:off x="206100" y="2314575"/>
            <a:ext cx="1517650" cy="1528763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5" name="直接连接符 34"/>
          <p:cNvCxnSpPr>
            <a:cxnSpLocks noChangeShapeType="1"/>
          </p:cNvCxnSpPr>
          <p:nvPr/>
        </p:nvCxnSpPr>
        <p:spPr bwMode="auto">
          <a:xfrm flipV="1">
            <a:off x="206100" y="2317750"/>
            <a:ext cx="1528763" cy="1528763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6" name="直接连接符 36"/>
          <p:cNvCxnSpPr>
            <a:cxnSpLocks noChangeShapeType="1"/>
          </p:cNvCxnSpPr>
          <p:nvPr/>
        </p:nvCxnSpPr>
        <p:spPr bwMode="auto">
          <a:xfrm>
            <a:off x="687113" y="2324100"/>
            <a:ext cx="0" cy="1514475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7" name="直接连接符 38"/>
          <p:cNvCxnSpPr>
            <a:cxnSpLocks noChangeShapeType="1"/>
            <a:endCxn id="53" idx="2"/>
          </p:cNvCxnSpPr>
          <p:nvPr/>
        </p:nvCxnSpPr>
        <p:spPr bwMode="auto">
          <a:xfrm>
            <a:off x="961750" y="2317750"/>
            <a:ext cx="9525" cy="1525588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8" name="直接连接符 40"/>
          <p:cNvCxnSpPr>
            <a:cxnSpLocks noChangeShapeType="1"/>
          </p:cNvCxnSpPr>
          <p:nvPr/>
        </p:nvCxnSpPr>
        <p:spPr bwMode="auto">
          <a:xfrm>
            <a:off x="1247500" y="2324100"/>
            <a:ext cx="0" cy="1522413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59" name="直接连接符 42"/>
          <p:cNvCxnSpPr>
            <a:cxnSpLocks noChangeShapeType="1"/>
          </p:cNvCxnSpPr>
          <p:nvPr/>
        </p:nvCxnSpPr>
        <p:spPr bwMode="auto">
          <a:xfrm>
            <a:off x="206100" y="2800350"/>
            <a:ext cx="1531938" cy="0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60" name="直接连接符 44"/>
          <p:cNvCxnSpPr>
            <a:cxnSpLocks noChangeShapeType="1"/>
            <a:stCxn id="53" idx="1"/>
            <a:endCxn id="53" idx="3"/>
          </p:cNvCxnSpPr>
          <p:nvPr/>
        </p:nvCxnSpPr>
        <p:spPr bwMode="auto">
          <a:xfrm>
            <a:off x="206100" y="3084513"/>
            <a:ext cx="1531938" cy="0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cxnSp>
        <p:nvCxnSpPr>
          <p:cNvPr id="61" name="直接连接符 46"/>
          <p:cNvCxnSpPr>
            <a:cxnSpLocks noChangeShapeType="1"/>
          </p:cNvCxnSpPr>
          <p:nvPr/>
        </p:nvCxnSpPr>
        <p:spPr bwMode="auto">
          <a:xfrm>
            <a:off x="206100" y="3368675"/>
            <a:ext cx="1528763" cy="0"/>
          </a:xfrm>
          <a:prstGeom prst="line">
            <a:avLst/>
          </a:prstGeom>
          <a:noFill/>
          <a:ln w="6350">
            <a:solidFill>
              <a:srgbClr val="BFBFBF">
                <a:alpha val="65881"/>
              </a:srgbClr>
            </a:solidFill>
            <a:round/>
            <a:headEnd/>
            <a:tailEnd/>
          </a:ln>
        </p:spPr>
      </p:cxnSp>
      <p:sp>
        <p:nvSpPr>
          <p:cNvPr id="62" name="圆角矩形 6"/>
          <p:cNvSpPr>
            <a:spLocks noChangeArrowheads="1"/>
          </p:cNvSpPr>
          <p:nvPr/>
        </p:nvSpPr>
        <p:spPr bwMode="auto">
          <a:xfrm rot="2760000">
            <a:off x="466450" y="2700338"/>
            <a:ext cx="552450" cy="317500"/>
          </a:xfrm>
          <a:prstGeom prst="roundRect">
            <a:avLst>
              <a:gd name="adj" fmla="val 50000"/>
            </a:avLst>
          </a:prstGeom>
          <a:solidFill>
            <a:srgbClr val="FE6F46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3" name="圆角矩形 10"/>
          <p:cNvSpPr>
            <a:spLocks noChangeArrowheads="1"/>
          </p:cNvSpPr>
          <p:nvPr/>
        </p:nvSpPr>
        <p:spPr bwMode="auto">
          <a:xfrm>
            <a:off x="372788" y="2927350"/>
            <a:ext cx="552450" cy="315913"/>
          </a:xfrm>
          <a:prstGeom prst="roundRect">
            <a:avLst>
              <a:gd name="adj" fmla="val 50000"/>
            </a:avLst>
          </a:prstGeom>
          <a:solidFill>
            <a:srgbClr val="D779AE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4" name="圆角矩形 11"/>
          <p:cNvSpPr>
            <a:spLocks noChangeArrowheads="1"/>
          </p:cNvSpPr>
          <p:nvPr/>
        </p:nvSpPr>
        <p:spPr bwMode="auto">
          <a:xfrm rot="18840000">
            <a:off x="467244" y="3153569"/>
            <a:ext cx="552450" cy="315912"/>
          </a:xfrm>
          <a:prstGeom prst="roundRect">
            <a:avLst>
              <a:gd name="adj" fmla="val 50000"/>
            </a:avLst>
          </a:prstGeom>
          <a:solidFill>
            <a:srgbClr val="A382C4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5" name="圆角矩形 12"/>
          <p:cNvSpPr>
            <a:spLocks noChangeArrowheads="1"/>
          </p:cNvSpPr>
          <p:nvPr/>
        </p:nvSpPr>
        <p:spPr bwMode="auto">
          <a:xfrm rot="16200000">
            <a:off x="687113" y="3243262"/>
            <a:ext cx="552450" cy="314325"/>
          </a:xfrm>
          <a:prstGeom prst="roundRect">
            <a:avLst>
              <a:gd name="adj" fmla="val 50000"/>
            </a:avLst>
          </a:prstGeom>
          <a:solidFill>
            <a:srgbClr val="87ADD6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6" name="圆角矩形 13"/>
          <p:cNvSpPr>
            <a:spLocks noChangeArrowheads="1"/>
          </p:cNvSpPr>
          <p:nvPr/>
        </p:nvSpPr>
        <p:spPr bwMode="auto">
          <a:xfrm rot="8040000">
            <a:off x="1031600" y="3035300"/>
            <a:ext cx="317500" cy="552450"/>
          </a:xfrm>
          <a:prstGeom prst="roundRect">
            <a:avLst>
              <a:gd name="adj" fmla="val 50000"/>
            </a:avLst>
          </a:prstGeom>
          <a:solidFill>
            <a:srgbClr val="7CC182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7" name="圆角矩形 14"/>
          <p:cNvSpPr>
            <a:spLocks noChangeArrowheads="1"/>
          </p:cNvSpPr>
          <p:nvPr/>
        </p:nvSpPr>
        <p:spPr bwMode="auto">
          <a:xfrm rot="10800000">
            <a:off x="1014138" y="2921000"/>
            <a:ext cx="554037" cy="314325"/>
          </a:xfrm>
          <a:prstGeom prst="roundRect">
            <a:avLst>
              <a:gd name="adj" fmla="val 50000"/>
            </a:avLst>
          </a:prstGeom>
          <a:solidFill>
            <a:srgbClr val="BBDE03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8" name="圆角矩形 16"/>
          <p:cNvSpPr>
            <a:spLocks noChangeArrowheads="1"/>
          </p:cNvSpPr>
          <p:nvPr/>
        </p:nvSpPr>
        <p:spPr bwMode="auto">
          <a:xfrm rot="5400000">
            <a:off x="686319" y="2601119"/>
            <a:ext cx="552450" cy="315912"/>
          </a:xfrm>
          <a:prstGeom prst="roundRect">
            <a:avLst>
              <a:gd name="adj" fmla="val 50000"/>
            </a:avLst>
          </a:prstGeom>
          <a:solidFill>
            <a:srgbClr val="FCAF00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9" name="圆角矩形 15"/>
          <p:cNvSpPr>
            <a:spLocks noChangeArrowheads="1"/>
          </p:cNvSpPr>
          <p:nvPr/>
        </p:nvSpPr>
        <p:spPr bwMode="auto">
          <a:xfrm rot="8100000">
            <a:off x="923650" y="2701925"/>
            <a:ext cx="552450" cy="315913"/>
          </a:xfrm>
          <a:prstGeom prst="roundRect">
            <a:avLst>
              <a:gd name="adj" fmla="val 50000"/>
            </a:avLst>
          </a:prstGeom>
          <a:solidFill>
            <a:srgbClr val="F1EB00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70" name="文本框 7"/>
          <p:cNvSpPr txBox="1">
            <a:spLocks noChangeArrowheads="1"/>
          </p:cNvSpPr>
          <p:nvPr/>
        </p:nvSpPr>
        <p:spPr bwMode="auto">
          <a:xfrm>
            <a:off x="598998" y="2833887"/>
            <a:ext cx="9804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2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68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546264" y="783769"/>
            <a:ext cx="11400311" cy="5985163"/>
          </a:xfrm>
          <a:prstGeom prst="rect">
            <a:avLst/>
          </a:prstGeom>
          <a:noFill/>
          <a:ln w="38100">
            <a:solidFill>
              <a:srgbClr val="FE6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1052613" y="1339664"/>
            <a:ext cx="10252695" cy="1114830"/>
          </a:xfrm>
          <a:prstGeom prst="rect">
            <a:avLst/>
          </a:prstGeom>
          <a:gradFill flip="none" rotWithShape="1">
            <a:gsLst>
              <a:gs pos="0">
                <a:srgbClr val="FE6F46">
                  <a:tint val="66000"/>
                  <a:satMod val="160000"/>
                </a:srgbClr>
              </a:gs>
              <a:gs pos="50000">
                <a:srgbClr val="FE6F46">
                  <a:tint val="44500"/>
                  <a:satMod val="160000"/>
                </a:srgbClr>
              </a:gs>
              <a:gs pos="100000">
                <a:srgbClr val="FE6F46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198000" tIns="108000" rIns="198000" bIns="15480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1400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sz="1400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122" name="文本框 1"/>
          <p:cNvSpPr txBox="1">
            <a:spLocks noChangeArrowheads="1"/>
          </p:cNvSpPr>
          <p:nvPr/>
        </p:nvSpPr>
        <p:spPr bwMode="auto">
          <a:xfrm>
            <a:off x="562075" y="834439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404040"/>
                </a:solidFill>
                <a:latin typeface="方正兰亭黑_GBK" charset="-122"/>
              </a:rPr>
              <a:t>1</a:t>
            </a:r>
            <a:endParaRPr lang="zh-CN" altLang="en-US" sz="3200" dirty="0">
              <a:solidFill>
                <a:srgbClr val="404040"/>
              </a:solidFill>
              <a:latin typeface="方正兰亭黑_GBK" charset="-122"/>
            </a:endParaRPr>
          </a:p>
        </p:txBody>
      </p:sp>
      <p:sp>
        <p:nvSpPr>
          <p:cNvPr id="5123" name="文本框 7"/>
          <p:cNvSpPr txBox="1">
            <a:spLocks noChangeArrowheads="1"/>
          </p:cNvSpPr>
          <p:nvPr/>
        </p:nvSpPr>
        <p:spPr bwMode="auto">
          <a:xfrm>
            <a:off x="1074838" y="739189"/>
            <a:ext cx="4881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中心简介</a:t>
            </a:r>
            <a:endParaRPr lang="zh-CN" altLang="en-US" sz="28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4" name="文本框 31"/>
          <p:cNvSpPr txBox="1">
            <a:spLocks noChangeArrowheads="1"/>
          </p:cNvSpPr>
          <p:nvPr/>
        </p:nvSpPr>
        <p:spPr bwMode="auto">
          <a:xfrm>
            <a:off x="1074837" y="1245601"/>
            <a:ext cx="1023047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中国电子技术标准化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研究院（总部位于北京市中心城区）创建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1963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年，工业和信息化部直属事业单位，是国家从事电子信息技术领域标准化的基础性、公益性、综合性研究机构，其下设立信息安全研究中心等多个分中心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。该院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安全研究中心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现有正式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员工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近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人（博士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学历以上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人，享受国务院特贴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），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主要从事信息安全标准化、信息安全攻防理论与测评方法研究、信息安全测评与咨询服务等，是国家网络安全标准准化领域核心支撑机构和网络安全测评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国家队，承担全国信息安全标委会技术归口工作（对口中央网信办）。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www.cesi.cn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www.tc260.org.cn</a:t>
            </a:r>
            <a:endParaRPr lang="zh-CN" altLang="en-US" sz="1600" dirty="0">
              <a:latin typeface="方正兰亭黑_GBK" charset="-122"/>
            </a:endParaRPr>
          </a:p>
        </p:txBody>
      </p:sp>
      <p:cxnSp>
        <p:nvCxnSpPr>
          <p:cNvPr id="5125" name="直接连接符 6"/>
          <p:cNvCxnSpPr>
            <a:cxnSpLocks noChangeShapeType="1"/>
          </p:cNvCxnSpPr>
          <p:nvPr/>
        </p:nvCxnSpPr>
        <p:spPr bwMode="auto">
          <a:xfrm rot="16200000" flipH="1">
            <a:off x="454701" y="1489500"/>
            <a:ext cx="1197311" cy="1487"/>
          </a:xfrm>
          <a:prstGeom prst="line">
            <a:avLst/>
          </a:prstGeom>
          <a:noFill/>
          <a:ln w="19050">
            <a:solidFill>
              <a:srgbClr val="595959"/>
            </a:solidFill>
            <a:round/>
            <a:headEnd/>
            <a:tailEnd/>
          </a:ln>
        </p:spPr>
      </p:cxn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93796" y="2878660"/>
            <a:ext cx="1134703" cy="1149924"/>
            <a:chOff x="0" y="0"/>
            <a:chExt cx="1858963" cy="1858963"/>
          </a:xfrm>
        </p:grpSpPr>
        <p:sp>
          <p:nvSpPr>
            <p:cNvPr id="5139" name="空心弧 2"/>
            <p:cNvSpPr>
              <a:spLocks/>
            </p:cNvSpPr>
            <p:nvPr/>
          </p:nvSpPr>
          <p:spPr bwMode="auto">
            <a:xfrm rot="-6300000">
              <a:off x="0" y="0"/>
              <a:ext cx="1858963" cy="1858963"/>
            </a:xfrm>
            <a:custGeom>
              <a:avLst/>
              <a:gdLst>
                <a:gd name="T0" fmla="*/ 1091255 w 1858963"/>
                <a:gd name="T1" fmla="*/ 1844777 h 1858963"/>
                <a:gd name="T2" fmla="*/ 124971 w 1858963"/>
                <a:gd name="T3" fmla="*/ 1394991 h 1858963"/>
                <a:gd name="T4" fmla="*/ 216559 w 1858963"/>
                <a:gd name="T5" fmla="*/ 333094 h 1858963"/>
                <a:gd name="T6" fmla="*/ 1245588 w 1858963"/>
                <a:gd name="T7" fmla="*/ 55403 h 1858963"/>
                <a:gd name="T8" fmla="*/ 1858960 w 1858963"/>
                <a:gd name="T9" fmla="*/ 927061 h 1858963"/>
                <a:gd name="T10" fmla="*/ 1245588 w 1858963"/>
                <a:gd name="T11" fmla="*/ 55403 h 1858963"/>
                <a:gd name="T12" fmla="*/ 216559 w 1858963"/>
                <a:gd name="T13" fmla="*/ 333094 h 1858963"/>
                <a:gd name="T14" fmla="*/ 124971 w 1858963"/>
                <a:gd name="T15" fmla="*/ 1394991 h 1858963"/>
                <a:gd name="T16" fmla="*/ 1091255 w 1858963"/>
                <a:gd name="T17" fmla="*/ 1844777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1091255" y="1844777"/>
                  </a:moveTo>
                  <a:cubicBezTo>
                    <a:pt x="706651" y="1912754"/>
                    <a:pt x="320576" y="1733044"/>
                    <a:pt x="124971" y="1394991"/>
                  </a:cubicBezTo>
                  <a:cubicBezTo>
                    <a:pt x="-70635" y="1056938"/>
                    <a:pt x="-34041" y="632662"/>
                    <a:pt x="216559" y="333094"/>
                  </a:cubicBezTo>
                  <a:cubicBezTo>
                    <a:pt x="467159" y="33526"/>
                    <a:pt x="878303" y="-77424"/>
                    <a:pt x="1245588" y="55403"/>
                  </a:cubicBezTo>
                  <a:cubicBezTo>
                    <a:pt x="1612873" y="188230"/>
                    <a:pt x="1857943" y="536497"/>
                    <a:pt x="1858960" y="927061"/>
                  </a:cubicBezTo>
                  <a:cubicBezTo>
                    <a:pt x="1857943" y="536497"/>
                    <a:pt x="1612873" y="188230"/>
                    <a:pt x="1245588" y="55403"/>
                  </a:cubicBezTo>
                  <a:cubicBezTo>
                    <a:pt x="878303" y="-77424"/>
                    <a:pt x="467159" y="33526"/>
                    <a:pt x="216559" y="333094"/>
                  </a:cubicBezTo>
                  <a:cubicBezTo>
                    <a:pt x="-34041" y="632662"/>
                    <a:pt x="-70635" y="1056938"/>
                    <a:pt x="124971" y="1394991"/>
                  </a:cubicBezTo>
                  <a:cubicBezTo>
                    <a:pt x="320577" y="1733044"/>
                    <a:pt x="706651" y="1912754"/>
                    <a:pt x="1091255" y="1844777"/>
                  </a:cubicBezTo>
                  <a:close/>
                </a:path>
              </a:pathLst>
            </a:custGeom>
            <a:solidFill>
              <a:srgbClr val="FE6F46"/>
            </a:solidFill>
            <a:ln w="19050">
              <a:solidFill>
                <a:srgbClr val="FE6F4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0" name="椭圆 3"/>
            <p:cNvSpPr>
              <a:spLocks noChangeArrowheads="1"/>
            </p:cNvSpPr>
            <p:nvPr/>
          </p:nvSpPr>
          <p:spPr bwMode="auto">
            <a:xfrm>
              <a:off x="138986" y="123825"/>
              <a:ext cx="1581150" cy="1581150"/>
            </a:xfrm>
            <a:prstGeom prst="ellipse">
              <a:avLst/>
            </a:prstGeom>
            <a:solidFill>
              <a:srgbClr val="FE6F4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方正兰亭黑_GBK" charset="-122"/>
              </a:endParaRPr>
            </a:p>
          </p:txBody>
        </p:sp>
        <p:pic>
          <p:nvPicPr>
            <p:cNvPr id="5141" name="图片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0773" y="495876"/>
              <a:ext cx="867449" cy="867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579959" y="2918371"/>
            <a:ext cx="1134702" cy="1149924"/>
            <a:chOff x="0" y="0"/>
            <a:chExt cx="1858963" cy="1858963"/>
          </a:xfrm>
        </p:grpSpPr>
        <p:sp>
          <p:nvSpPr>
            <p:cNvPr id="5136" name="空心弧 47"/>
            <p:cNvSpPr>
              <a:spLocks/>
            </p:cNvSpPr>
            <p:nvPr/>
          </p:nvSpPr>
          <p:spPr bwMode="auto">
            <a:xfrm rot="16200000" flipH="1">
              <a:off x="0" y="0"/>
              <a:ext cx="1858963" cy="1858963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noFill/>
            <a:ln w="12700">
              <a:solidFill>
                <a:srgbClr val="FE937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7" name="椭圆 52"/>
            <p:cNvSpPr>
              <a:spLocks noChangeArrowheads="1"/>
            </p:cNvSpPr>
            <p:nvPr/>
          </p:nvSpPr>
          <p:spPr bwMode="auto">
            <a:xfrm>
              <a:off x="136525" y="123825"/>
              <a:ext cx="1581150" cy="1581150"/>
            </a:xfrm>
            <a:prstGeom prst="ellipse">
              <a:avLst/>
            </a:prstGeom>
            <a:solidFill>
              <a:srgbClr val="FE9376"/>
            </a:solidFill>
            <a:ln w="12700">
              <a:solidFill>
                <a:srgbClr val="A6A6A6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方正兰亭黑_GBK" charset="-122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9311492" y="2891383"/>
            <a:ext cx="1134702" cy="1149925"/>
            <a:chOff x="0" y="0"/>
            <a:chExt cx="1858963" cy="1858963"/>
          </a:xfrm>
        </p:grpSpPr>
        <p:sp>
          <p:nvSpPr>
            <p:cNvPr id="5133" name="空心弧 19"/>
            <p:cNvSpPr>
              <a:spLocks/>
            </p:cNvSpPr>
            <p:nvPr/>
          </p:nvSpPr>
          <p:spPr bwMode="auto">
            <a:xfrm rot="-8100000">
              <a:off x="0" y="0"/>
              <a:ext cx="1858963" cy="1858963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noFill/>
            <a:ln w="12700">
              <a:solidFill>
                <a:srgbClr val="FE6F4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4" name="椭圆 20"/>
            <p:cNvSpPr>
              <a:spLocks noChangeArrowheads="1"/>
            </p:cNvSpPr>
            <p:nvPr/>
          </p:nvSpPr>
          <p:spPr bwMode="auto">
            <a:xfrm>
              <a:off x="138986" y="123825"/>
              <a:ext cx="1581150" cy="1581150"/>
            </a:xfrm>
            <a:prstGeom prst="ellipse">
              <a:avLst/>
            </a:prstGeom>
            <a:solidFill>
              <a:srgbClr val="FEB19C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方正兰亭黑_GBK" charset="-122"/>
              </a:endParaRPr>
            </a:p>
          </p:txBody>
        </p:sp>
      </p:grpSp>
      <p:sp>
        <p:nvSpPr>
          <p:cNvPr id="5130" name="文本框 13"/>
          <p:cNvSpPr txBox="1">
            <a:spLocks noChangeArrowheads="1"/>
          </p:cNvSpPr>
          <p:nvPr/>
        </p:nvSpPr>
        <p:spPr bwMode="auto">
          <a:xfrm>
            <a:off x="919162" y="3976714"/>
            <a:ext cx="3010086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dirty="0" smtClean="0">
                <a:latin typeface="方正兰亭黑_GBK" charset="-122"/>
              </a:rPr>
              <a:t>中心资质</a:t>
            </a:r>
            <a:endParaRPr lang="en-US" altLang="zh-CN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中央网信办授权</a:t>
            </a:r>
            <a:r>
              <a:rPr lang="zh-CN" altLang="en-US" sz="1600" dirty="0" smtClean="0">
                <a:latin typeface="方正兰亭黑_GBK" charset="-122"/>
              </a:rPr>
              <a:t>的云</a:t>
            </a:r>
            <a:r>
              <a:rPr lang="zh-CN" altLang="en-US" sz="1600" dirty="0" smtClean="0">
                <a:latin typeface="方正兰亭黑_GBK" charset="-122"/>
              </a:rPr>
              <a:t>计算服务网络安全审查第三方机构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北京市公安局授权的信息安全等级保护测评机构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工业控制系统安全标准与测评工业和信息化部重点</a:t>
            </a:r>
            <a:r>
              <a:rPr lang="zh-CN" altLang="en-US" sz="1600" dirty="0" smtClean="0">
                <a:latin typeface="方正兰亭黑_GBK" charset="-122"/>
              </a:rPr>
              <a:t>实验室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风险评估资质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信息安全测评中心</a:t>
            </a:r>
            <a:endParaRPr lang="en-US" altLang="zh-CN" sz="1600" dirty="0" smtClean="0">
              <a:latin typeface="方正兰亭黑_GBK" charset="-122"/>
            </a:endParaRPr>
          </a:p>
          <a:p>
            <a:pPr eaLnBrk="1" hangingPunct="1"/>
            <a:endParaRPr lang="zh-CN" altLang="en-US" dirty="0">
              <a:latin typeface="方正兰亭黑_GBK" charset="-122"/>
            </a:endParaRPr>
          </a:p>
        </p:txBody>
      </p:sp>
      <p:sp>
        <p:nvSpPr>
          <p:cNvPr id="5131" name="文本框 28"/>
          <p:cNvSpPr txBox="1">
            <a:spLocks noChangeArrowheads="1"/>
          </p:cNvSpPr>
          <p:nvPr/>
        </p:nvSpPr>
        <p:spPr bwMode="auto">
          <a:xfrm>
            <a:off x="4539874" y="4024214"/>
            <a:ext cx="3511926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dirty="0" smtClean="0">
                <a:latin typeface="方正兰亭黑_GBK" charset="-122"/>
              </a:rPr>
              <a:t>技术能力</a:t>
            </a:r>
            <a:endParaRPr lang="en-US" altLang="zh-CN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建有网络攻防、办公设备安全、云计算安全、工业控制系统安全、威胁信息共享感知等领域的领先实验环境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具备前瞻性信息安全技术研究、深层次漏洞挖掘与安全隐患检测、网络安全威胁信息分析与事件响应，以及跨体系信息安全管理咨询服务能力。</a:t>
            </a:r>
          </a:p>
        </p:txBody>
      </p:sp>
      <p:sp>
        <p:nvSpPr>
          <p:cNvPr id="5132" name="文本框 29"/>
          <p:cNvSpPr txBox="1">
            <a:spLocks noChangeArrowheads="1"/>
          </p:cNvSpPr>
          <p:nvPr/>
        </p:nvSpPr>
        <p:spPr bwMode="auto">
          <a:xfrm>
            <a:off x="8353135" y="3982486"/>
            <a:ext cx="20404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dirty="0" smtClean="0">
                <a:latin typeface="方正兰亭黑_GBK" charset="-122"/>
              </a:rPr>
              <a:t>科研成果（近</a:t>
            </a:r>
            <a:r>
              <a:rPr lang="en-US" altLang="zh-CN" dirty="0" smtClean="0">
                <a:latin typeface="方正兰亭黑_GBK" charset="-122"/>
              </a:rPr>
              <a:t>3</a:t>
            </a:r>
            <a:r>
              <a:rPr lang="zh-CN" altLang="en-US" dirty="0" smtClean="0">
                <a:latin typeface="方正兰亭黑_GBK" charset="-122"/>
              </a:rPr>
              <a:t>年）</a:t>
            </a:r>
            <a:endParaRPr lang="zh-CN" altLang="en-US" dirty="0">
              <a:latin typeface="方正兰亭黑_GBK" charset="-122"/>
            </a:endParaRPr>
          </a:p>
        </p:txBody>
      </p:sp>
      <p:pic>
        <p:nvPicPr>
          <p:cNvPr id="24" name="Picture 2" descr="D:\Workstation\公共资源\院基本情况介绍模板（文字版、PPT版、院标矢量图）2017\LOGO矢量图\中英文全程组合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5200" y="0"/>
            <a:ext cx="6492629" cy="779370"/>
          </a:xfrm>
          <a:prstGeom prst="rect">
            <a:avLst/>
          </a:prstGeom>
          <a:noFill/>
        </p:spPr>
      </p:pic>
      <p:grpSp>
        <p:nvGrpSpPr>
          <p:cNvPr id="25" name="Group 130"/>
          <p:cNvGrpSpPr>
            <a:grpSpLocks/>
          </p:cNvGrpSpPr>
          <p:nvPr/>
        </p:nvGrpSpPr>
        <p:grpSpPr bwMode="auto">
          <a:xfrm>
            <a:off x="5482991" y="2921111"/>
            <a:ext cx="902954" cy="808607"/>
            <a:chOff x="0" y="0"/>
            <a:chExt cx="820038" cy="701415"/>
          </a:xfrm>
          <a:solidFill>
            <a:schemeClr val="bg2">
              <a:lumMod val="50000"/>
            </a:schemeClr>
          </a:solidFill>
        </p:grpSpPr>
        <p:sp>
          <p:nvSpPr>
            <p:cNvPr id="26" name="Freeform 88"/>
            <p:cNvSpPr>
              <a:spLocks noChangeArrowheads="1"/>
            </p:cNvSpPr>
            <p:nvPr/>
          </p:nvSpPr>
          <p:spPr bwMode="auto">
            <a:xfrm>
              <a:off x="268188" y="639526"/>
              <a:ext cx="293976" cy="36102"/>
            </a:xfrm>
            <a:custGeom>
              <a:avLst/>
              <a:gdLst>
                <a:gd name="T0" fmla="*/ 18 w 24"/>
                <a:gd name="T1" fmla="*/ 0 h 3"/>
                <a:gd name="T2" fmla="*/ 6 w 24"/>
                <a:gd name="T3" fmla="*/ 0 h 3"/>
                <a:gd name="T4" fmla="*/ 4 w 24"/>
                <a:gd name="T5" fmla="*/ 2 h 3"/>
                <a:gd name="T6" fmla="*/ 0 w 24"/>
                <a:gd name="T7" fmla="*/ 3 h 3"/>
                <a:gd name="T8" fmla="*/ 0 w 24"/>
                <a:gd name="T9" fmla="*/ 3 h 3"/>
                <a:gd name="T10" fmla="*/ 24 w 24"/>
                <a:gd name="T11" fmla="*/ 3 h 3"/>
                <a:gd name="T12" fmla="*/ 24 w 24"/>
                <a:gd name="T13" fmla="*/ 3 h 3"/>
                <a:gd name="T14" fmla="*/ 20 w 24"/>
                <a:gd name="T15" fmla="*/ 2 h 3"/>
                <a:gd name="T16" fmla="*/ 18 w 2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3"/>
                <a:gd name="T29" fmla="*/ 24 w 2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3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0" y="2"/>
                  </a:cubicBezTo>
                  <a:cubicBezTo>
                    <a:pt x="19" y="1"/>
                    <a:pt x="18" y="1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itchFamily="2" charset="-122"/>
              </a:endParaRPr>
            </a:p>
          </p:txBody>
        </p:sp>
        <p:sp>
          <p:nvSpPr>
            <p:cNvPr id="27" name="Rectangle 89"/>
            <p:cNvSpPr>
              <a:spLocks noChangeArrowheads="1"/>
            </p:cNvSpPr>
            <p:nvPr/>
          </p:nvSpPr>
          <p:spPr bwMode="auto">
            <a:xfrm>
              <a:off x="268188" y="685943"/>
              <a:ext cx="293976" cy="154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itchFamily="2" charset="-122"/>
              </a:endParaRPr>
            </a:p>
          </p:txBody>
        </p:sp>
        <p:sp>
          <p:nvSpPr>
            <p:cNvPr id="28" name="Freeform 90"/>
            <p:cNvSpPr>
              <a:spLocks noChangeArrowheads="1"/>
            </p:cNvSpPr>
            <p:nvPr/>
          </p:nvSpPr>
          <p:spPr bwMode="auto">
            <a:xfrm>
              <a:off x="319763" y="572478"/>
              <a:ext cx="195984" cy="51575"/>
            </a:xfrm>
            <a:custGeom>
              <a:avLst/>
              <a:gdLst>
                <a:gd name="T0" fmla="*/ 14 w 16"/>
                <a:gd name="T1" fmla="*/ 4 h 4"/>
                <a:gd name="T2" fmla="*/ 16 w 16"/>
                <a:gd name="T3" fmla="*/ 0 h 4"/>
                <a:gd name="T4" fmla="*/ 0 w 16"/>
                <a:gd name="T5" fmla="*/ 0 h 4"/>
                <a:gd name="T6" fmla="*/ 2 w 16"/>
                <a:gd name="T7" fmla="*/ 4 h 4"/>
                <a:gd name="T8" fmla="*/ 14 w 16"/>
                <a:gd name="T9" fmla="*/ 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4"/>
                <a:gd name="T17" fmla="*/ 16 w 16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4">
                  <a:moveTo>
                    <a:pt x="14" y="4"/>
                  </a:moveTo>
                  <a:cubicBezTo>
                    <a:pt x="14" y="2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"/>
                    <a:pt x="2" y="4"/>
                  </a:cubicBezTo>
                  <a:lnTo>
                    <a:pt x="14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itchFamily="2" charset="-122"/>
              </a:endParaRPr>
            </a:p>
          </p:txBody>
        </p:sp>
        <p:sp>
          <p:nvSpPr>
            <p:cNvPr id="29" name="Freeform 91"/>
            <p:cNvSpPr>
              <a:spLocks noEditPoints="1" noChangeArrowheads="1"/>
            </p:cNvSpPr>
            <p:nvPr/>
          </p:nvSpPr>
          <p:spPr bwMode="auto">
            <a:xfrm>
              <a:off x="0" y="0"/>
              <a:ext cx="820038" cy="562164"/>
            </a:xfrm>
            <a:custGeom>
              <a:avLst/>
              <a:gdLst>
                <a:gd name="T0" fmla="*/ 65 w 67"/>
                <a:gd name="T1" fmla="*/ 0 h 45"/>
                <a:gd name="T2" fmla="*/ 2 w 67"/>
                <a:gd name="T3" fmla="*/ 0 h 45"/>
                <a:gd name="T4" fmla="*/ 0 w 67"/>
                <a:gd name="T5" fmla="*/ 2 h 45"/>
                <a:gd name="T6" fmla="*/ 0 w 67"/>
                <a:gd name="T7" fmla="*/ 43 h 45"/>
                <a:gd name="T8" fmla="*/ 2 w 67"/>
                <a:gd name="T9" fmla="*/ 45 h 45"/>
                <a:gd name="T10" fmla="*/ 65 w 67"/>
                <a:gd name="T11" fmla="*/ 45 h 45"/>
                <a:gd name="T12" fmla="*/ 67 w 67"/>
                <a:gd name="T13" fmla="*/ 43 h 45"/>
                <a:gd name="T14" fmla="*/ 67 w 67"/>
                <a:gd name="T15" fmla="*/ 2 h 45"/>
                <a:gd name="T16" fmla="*/ 65 w 67"/>
                <a:gd name="T17" fmla="*/ 0 h 45"/>
                <a:gd name="T18" fmla="*/ 66 w 67"/>
                <a:gd name="T19" fmla="*/ 39 h 45"/>
                <a:gd name="T20" fmla="*/ 66 w 67"/>
                <a:gd name="T21" fmla="*/ 39 h 45"/>
                <a:gd name="T22" fmla="*/ 3 w 67"/>
                <a:gd name="T23" fmla="*/ 39 h 45"/>
                <a:gd name="T24" fmla="*/ 2 w 67"/>
                <a:gd name="T25" fmla="*/ 39 h 45"/>
                <a:gd name="T26" fmla="*/ 2 w 67"/>
                <a:gd name="T27" fmla="*/ 2 h 45"/>
                <a:gd name="T28" fmla="*/ 3 w 67"/>
                <a:gd name="T29" fmla="*/ 2 h 45"/>
                <a:gd name="T30" fmla="*/ 66 w 67"/>
                <a:gd name="T31" fmla="*/ 2 h 45"/>
                <a:gd name="T32" fmla="*/ 66 w 67"/>
                <a:gd name="T33" fmla="*/ 2 h 45"/>
                <a:gd name="T34" fmla="*/ 66 w 67"/>
                <a:gd name="T35" fmla="*/ 39 h 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"/>
                <a:gd name="T55" fmla="*/ 0 h 45"/>
                <a:gd name="T56" fmla="*/ 67 w 67"/>
                <a:gd name="T57" fmla="*/ 45 h 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" h="45">
                  <a:moveTo>
                    <a:pt x="6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7" y="45"/>
                    <a:pt x="67" y="44"/>
                    <a:pt x="67" y="43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1"/>
                    <a:pt x="67" y="0"/>
                    <a:pt x="65" y="0"/>
                  </a:cubicBezTo>
                  <a:close/>
                  <a:moveTo>
                    <a:pt x="66" y="39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2" y="39"/>
                    <a:pt x="2" y="3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2"/>
                    <a:pt x="66" y="2"/>
                    <a:pt x="66" y="2"/>
                  </a:cubicBezTo>
                  <a:lnTo>
                    <a:pt x="66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itchFamily="2" charset="-122"/>
              </a:endParaRPr>
            </a:p>
          </p:txBody>
        </p:sp>
      </p:grpSp>
      <p:sp>
        <p:nvSpPr>
          <p:cNvPr id="50" name="文本框 28"/>
          <p:cNvSpPr txBox="1">
            <a:spLocks noChangeArrowheads="1"/>
          </p:cNvSpPr>
          <p:nvPr/>
        </p:nvSpPr>
        <p:spPr bwMode="auto">
          <a:xfrm>
            <a:off x="8319034" y="4287286"/>
            <a:ext cx="34665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承担</a:t>
            </a:r>
            <a:r>
              <a:rPr lang="en-US" altLang="zh-CN" sz="1600" dirty="0" smtClean="0">
                <a:latin typeface="方正兰亭黑_GBK" charset="-122"/>
              </a:rPr>
              <a:t>30</a:t>
            </a:r>
            <a:r>
              <a:rPr lang="zh-CN" altLang="en-US" sz="1600" dirty="0" smtClean="0">
                <a:latin typeface="方正兰亭黑_GBK" charset="-122"/>
              </a:rPr>
              <a:t>余项信息安全领域国家及省部级重点项目，国拨</a:t>
            </a:r>
            <a:r>
              <a:rPr lang="zh-CN" altLang="en-US" sz="1600" dirty="0" smtClean="0">
                <a:latin typeface="方正兰亭黑_GBK" charset="-122"/>
              </a:rPr>
              <a:t>经费近</a:t>
            </a:r>
            <a:r>
              <a:rPr lang="en-US" altLang="zh-CN" sz="1600" dirty="0" smtClean="0">
                <a:latin typeface="方正兰亭黑_GBK" charset="-122"/>
              </a:rPr>
              <a:t>6000</a:t>
            </a:r>
            <a:r>
              <a:rPr lang="zh-CN" altLang="en-US" sz="1600" dirty="0" smtClean="0">
                <a:latin typeface="方正兰亭黑_GBK" charset="-122"/>
              </a:rPr>
              <a:t>万</a:t>
            </a:r>
            <a:r>
              <a:rPr lang="zh-CN" altLang="en-US" sz="1600" dirty="0" smtClean="0">
                <a:latin typeface="方正兰亭黑_GBK" charset="-122"/>
              </a:rPr>
              <a:t>元。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获得省部级科技奖励</a:t>
            </a:r>
            <a:r>
              <a:rPr lang="en-US" altLang="zh-CN" sz="1600" dirty="0" smtClean="0">
                <a:latin typeface="方正兰亭黑_GBK" charset="-122"/>
              </a:rPr>
              <a:t>8</a:t>
            </a:r>
            <a:r>
              <a:rPr lang="zh-CN" altLang="en-US" sz="1600" dirty="0" smtClean="0">
                <a:latin typeface="方正兰亭黑_GBK" charset="-122"/>
              </a:rPr>
              <a:t>项、申报受理国家发明专利</a:t>
            </a:r>
            <a:r>
              <a:rPr lang="en-US" altLang="zh-CN" sz="1600" dirty="0" smtClean="0">
                <a:latin typeface="方正兰亭黑_GBK" charset="-122"/>
              </a:rPr>
              <a:t>20</a:t>
            </a:r>
            <a:r>
              <a:rPr lang="zh-CN" altLang="en-US" sz="1600" dirty="0" smtClean="0">
                <a:latin typeface="方正兰亭黑_GBK" charset="-122"/>
              </a:rPr>
              <a:t>余项，授权专利</a:t>
            </a:r>
            <a:r>
              <a:rPr lang="en-US" altLang="zh-CN" sz="1600" dirty="0" smtClean="0">
                <a:latin typeface="方正兰亭黑_GBK" charset="-122"/>
              </a:rPr>
              <a:t>5</a:t>
            </a:r>
            <a:r>
              <a:rPr lang="zh-CN" altLang="en-US" sz="1600" dirty="0" smtClean="0">
                <a:latin typeface="方正兰亭黑_GBK" charset="-122"/>
              </a:rPr>
              <a:t>项，登记软件著作权</a:t>
            </a:r>
            <a:r>
              <a:rPr lang="en-US" altLang="zh-CN" sz="1600" dirty="0" smtClean="0">
                <a:latin typeface="方正兰亭黑_GBK" charset="-122"/>
              </a:rPr>
              <a:t>15</a:t>
            </a:r>
            <a:r>
              <a:rPr lang="zh-CN" altLang="en-US" sz="1600" dirty="0" smtClean="0">
                <a:latin typeface="方正兰亭黑_GBK" charset="-122"/>
              </a:rPr>
              <a:t>项，出版专著</a:t>
            </a:r>
            <a:r>
              <a:rPr lang="en-US" altLang="zh-CN" sz="1600" dirty="0" smtClean="0">
                <a:latin typeface="方正兰亭黑_GBK" charset="-122"/>
              </a:rPr>
              <a:t>5</a:t>
            </a:r>
            <a:r>
              <a:rPr lang="zh-CN" altLang="en-US" sz="1600" dirty="0" smtClean="0">
                <a:latin typeface="方正兰亭黑_GBK" charset="-122"/>
              </a:rPr>
              <a:t>部，发表论文近</a:t>
            </a:r>
            <a:r>
              <a:rPr lang="en-US" altLang="zh-CN" sz="1600" dirty="0" smtClean="0">
                <a:latin typeface="方正兰亭黑_GBK" charset="-122"/>
              </a:rPr>
              <a:t>100</a:t>
            </a:r>
            <a:r>
              <a:rPr lang="zh-CN" altLang="en-US" sz="1600" dirty="0" smtClean="0">
                <a:latin typeface="方正兰亭黑_GBK" charset="-122"/>
              </a:rPr>
              <a:t>篇。</a:t>
            </a:r>
            <a:endParaRPr lang="en-US" altLang="zh-CN" sz="1600" dirty="0" smtClean="0">
              <a:latin typeface="方正兰亭黑_GBK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1600" dirty="0" smtClean="0">
                <a:latin typeface="方正兰亭黑_GBK" charset="-122"/>
              </a:rPr>
              <a:t>组织发布信息安全管理、办公安全、云计算安全、工控安全等领域</a:t>
            </a:r>
            <a:r>
              <a:rPr lang="en-US" altLang="zh-CN" sz="1600" dirty="0" smtClean="0">
                <a:latin typeface="方正兰亭黑_GBK" charset="-122"/>
              </a:rPr>
              <a:t>190</a:t>
            </a:r>
            <a:r>
              <a:rPr lang="zh-CN" altLang="en-US" sz="1600" dirty="0" smtClean="0">
                <a:latin typeface="方正兰亭黑_GBK" charset="-122"/>
              </a:rPr>
              <a:t>项国家标准，主导制定国际标准</a:t>
            </a:r>
            <a:r>
              <a:rPr lang="en-US" altLang="zh-CN" sz="1600" dirty="0" smtClean="0">
                <a:latin typeface="方正兰亭黑_GBK" charset="-122"/>
              </a:rPr>
              <a:t>5</a:t>
            </a:r>
            <a:r>
              <a:rPr lang="zh-CN" altLang="en-US" sz="1600" dirty="0" smtClean="0">
                <a:latin typeface="方正兰亭黑_GBK" charset="-122"/>
              </a:rPr>
              <a:t>项。</a:t>
            </a:r>
            <a:endParaRPr lang="en-US" altLang="zh-CN" dirty="0" smtClean="0">
              <a:latin typeface="方正兰亭黑_GBK" charset="-122"/>
            </a:endParaRPr>
          </a:p>
        </p:txBody>
      </p:sp>
      <p:sp>
        <p:nvSpPr>
          <p:cNvPr id="51" name="空心弧 47"/>
          <p:cNvSpPr>
            <a:spLocks/>
          </p:cNvSpPr>
          <p:nvPr/>
        </p:nvSpPr>
        <p:spPr bwMode="auto">
          <a:xfrm rot="16200000" flipH="1">
            <a:off x="1951666" y="2931150"/>
            <a:ext cx="1168946" cy="1124393"/>
          </a:xfrm>
          <a:custGeom>
            <a:avLst/>
            <a:gdLst>
              <a:gd name="T0" fmla="*/ 0 w 1858963"/>
              <a:gd name="T1" fmla="*/ 929482 h 1858963"/>
              <a:gd name="T2" fmla="*/ 798445 w 1858963"/>
              <a:gd name="T3" fmla="*/ 9283 h 1858963"/>
              <a:gd name="T4" fmla="*/ 1822017 w 1858963"/>
              <a:gd name="T5" fmla="*/ 670026 h 1858963"/>
              <a:gd name="T6" fmla="*/ 1312175 w 1858963"/>
              <a:gd name="T7" fmla="*/ 1776526 h 1858963"/>
              <a:gd name="T8" fmla="*/ 1312174 w 1858963"/>
              <a:gd name="T9" fmla="*/ 1776525 h 1858963"/>
              <a:gd name="T10" fmla="*/ 1822016 w 1858963"/>
              <a:gd name="T11" fmla="*/ 670025 h 1858963"/>
              <a:gd name="T12" fmla="*/ 798444 w 1858963"/>
              <a:gd name="T13" fmla="*/ 9282 h 1858963"/>
              <a:gd name="T14" fmla="*/ -1 w 1858963"/>
              <a:gd name="T15" fmla="*/ 929481 h 1858963"/>
              <a:gd name="T16" fmla="*/ 0 w 1858963"/>
              <a:gd name="T17" fmla="*/ 929482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0" y="929482"/>
                </a:moveTo>
                <a:cubicBezTo>
                  <a:pt x="0" y="466767"/>
                  <a:pt x="340351" y="74516"/>
                  <a:pt x="798445" y="9283"/>
                </a:cubicBezTo>
                <a:cubicBezTo>
                  <a:pt x="1256539" y="-55950"/>
                  <a:pt x="1692854" y="225703"/>
                  <a:pt x="1822017" y="670026"/>
                </a:cubicBezTo>
                <a:cubicBezTo>
                  <a:pt x="1951180" y="1114348"/>
                  <a:pt x="1733850" y="1586013"/>
                  <a:pt x="1312175" y="1776526"/>
                </a:cubicBezTo>
                <a:lnTo>
                  <a:pt x="1312174" y="1776525"/>
                </a:lnTo>
                <a:cubicBezTo>
                  <a:pt x="1733849" y="1586013"/>
                  <a:pt x="1951179" y="1114348"/>
                  <a:pt x="1822016" y="670025"/>
                </a:cubicBezTo>
                <a:cubicBezTo>
                  <a:pt x="1692853" y="225703"/>
                  <a:pt x="1256538" y="-55951"/>
                  <a:pt x="798444" y="9282"/>
                </a:cubicBezTo>
                <a:cubicBezTo>
                  <a:pt x="340350" y="74515"/>
                  <a:pt x="-1" y="466766"/>
                  <a:pt x="-1" y="929481"/>
                </a:cubicBezTo>
                <a:lnTo>
                  <a:pt x="0" y="929482"/>
                </a:lnTo>
                <a:close/>
              </a:path>
            </a:pathLst>
          </a:custGeom>
          <a:noFill/>
          <a:ln w="12700">
            <a:solidFill>
              <a:srgbClr val="FE6F46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4" name="Freeform 41"/>
          <p:cNvSpPr>
            <a:spLocks noEditPoints="1"/>
          </p:cNvSpPr>
          <p:nvPr/>
        </p:nvSpPr>
        <p:spPr bwMode="auto">
          <a:xfrm>
            <a:off x="9271620" y="2908874"/>
            <a:ext cx="774904" cy="641845"/>
          </a:xfrm>
          <a:custGeom>
            <a:avLst/>
            <a:gdLst>
              <a:gd name="T0" fmla="*/ 121958 w 72"/>
              <a:gd name="T1" fmla="*/ 24266 h 58"/>
              <a:gd name="T2" fmla="*/ 234160 w 72"/>
              <a:gd name="T3" fmla="*/ 24266 h 58"/>
              <a:gd name="T4" fmla="*/ 234160 w 72"/>
              <a:gd name="T5" fmla="*/ 53385 h 58"/>
              <a:gd name="T6" fmla="*/ 258552 w 72"/>
              <a:gd name="T7" fmla="*/ 53385 h 58"/>
              <a:gd name="T8" fmla="*/ 258552 w 72"/>
              <a:gd name="T9" fmla="*/ 19413 h 58"/>
              <a:gd name="T10" fmla="*/ 234160 w 72"/>
              <a:gd name="T11" fmla="*/ 0 h 58"/>
              <a:gd name="T12" fmla="*/ 117080 w 72"/>
              <a:gd name="T13" fmla="*/ 0 h 58"/>
              <a:gd name="T14" fmla="*/ 97567 w 72"/>
              <a:gd name="T15" fmla="*/ 19413 h 58"/>
              <a:gd name="T16" fmla="*/ 97567 w 72"/>
              <a:gd name="T17" fmla="*/ 53385 h 58"/>
              <a:gd name="T18" fmla="*/ 121958 w 72"/>
              <a:gd name="T19" fmla="*/ 53385 h 58"/>
              <a:gd name="T20" fmla="*/ 121958 w 72"/>
              <a:gd name="T21" fmla="*/ 24266 h 58"/>
              <a:gd name="T22" fmla="*/ 0 w 72"/>
              <a:gd name="T23" fmla="*/ 92210 h 58"/>
              <a:gd name="T24" fmla="*/ 0 w 72"/>
              <a:gd name="T25" fmla="*/ 257218 h 58"/>
              <a:gd name="T26" fmla="*/ 24392 w 72"/>
              <a:gd name="T27" fmla="*/ 281484 h 58"/>
              <a:gd name="T28" fmla="*/ 48783 w 72"/>
              <a:gd name="T29" fmla="*/ 281484 h 58"/>
              <a:gd name="T30" fmla="*/ 48783 w 72"/>
              <a:gd name="T31" fmla="*/ 67944 h 58"/>
              <a:gd name="T32" fmla="*/ 24392 w 72"/>
              <a:gd name="T33" fmla="*/ 67944 h 58"/>
              <a:gd name="T34" fmla="*/ 0 w 72"/>
              <a:gd name="T35" fmla="*/ 92210 h 58"/>
              <a:gd name="T36" fmla="*/ 68297 w 72"/>
              <a:gd name="T37" fmla="*/ 281484 h 58"/>
              <a:gd name="T38" fmla="*/ 287822 w 72"/>
              <a:gd name="T39" fmla="*/ 281484 h 58"/>
              <a:gd name="T40" fmla="*/ 287822 w 72"/>
              <a:gd name="T41" fmla="*/ 67944 h 58"/>
              <a:gd name="T42" fmla="*/ 68297 w 72"/>
              <a:gd name="T43" fmla="*/ 67944 h 58"/>
              <a:gd name="T44" fmla="*/ 68297 w 72"/>
              <a:gd name="T45" fmla="*/ 281484 h 58"/>
              <a:gd name="T46" fmla="*/ 326848 w 72"/>
              <a:gd name="T47" fmla="*/ 67944 h 58"/>
              <a:gd name="T48" fmla="*/ 307335 w 72"/>
              <a:gd name="T49" fmla="*/ 67944 h 58"/>
              <a:gd name="T50" fmla="*/ 307335 w 72"/>
              <a:gd name="T51" fmla="*/ 281484 h 58"/>
              <a:gd name="T52" fmla="*/ 326848 w 72"/>
              <a:gd name="T53" fmla="*/ 281484 h 58"/>
              <a:gd name="T54" fmla="*/ 351240 w 72"/>
              <a:gd name="T55" fmla="*/ 257218 h 58"/>
              <a:gd name="T56" fmla="*/ 351240 w 72"/>
              <a:gd name="T57" fmla="*/ 92210 h 58"/>
              <a:gd name="T58" fmla="*/ 326848 w 72"/>
              <a:gd name="T59" fmla="*/ 67944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2"/>
              <a:gd name="T91" fmla="*/ 0 h 58"/>
              <a:gd name="T92" fmla="*/ 72 w 72"/>
              <a:gd name="T93" fmla="*/ 58 h 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2" h="58">
                <a:moveTo>
                  <a:pt x="25" y="5"/>
                </a:moveTo>
                <a:cubicBezTo>
                  <a:pt x="48" y="5"/>
                  <a:pt x="48" y="5"/>
                  <a:pt x="48" y="5"/>
                </a:cubicBezTo>
                <a:cubicBezTo>
                  <a:pt x="48" y="11"/>
                  <a:pt x="48" y="11"/>
                  <a:pt x="48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2"/>
                  <a:pt x="51" y="0"/>
                  <a:pt x="4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11"/>
                  <a:pt x="20" y="11"/>
                  <a:pt x="20" y="11"/>
                </a:cubicBezTo>
                <a:cubicBezTo>
                  <a:pt x="25" y="11"/>
                  <a:pt x="25" y="11"/>
                  <a:pt x="25" y="11"/>
                </a:cubicBezTo>
                <a:lnTo>
                  <a:pt x="25" y="5"/>
                </a:lnTo>
                <a:close/>
                <a:moveTo>
                  <a:pt x="0" y="19"/>
                </a:moveTo>
                <a:cubicBezTo>
                  <a:pt x="0" y="53"/>
                  <a:pt x="0" y="53"/>
                  <a:pt x="0" y="53"/>
                </a:cubicBezTo>
                <a:cubicBezTo>
                  <a:pt x="0" y="56"/>
                  <a:pt x="3" y="58"/>
                  <a:pt x="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14"/>
                  <a:pt x="10" y="14"/>
                  <a:pt x="1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3" y="14"/>
                  <a:pt x="0" y="16"/>
                  <a:pt x="0" y="19"/>
                </a:cubicBezTo>
                <a:close/>
                <a:moveTo>
                  <a:pt x="14" y="58"/>
                </a:moveTo>
                <a:cubicBezTo>
                  <a:pt x="59" y="58"/>
                  <a:pt x="59" y="58"/>
                  <a:pt x="59" y="58"/>
                </a:cubicBezTo>
                <a:cubicBezTo>
                  <a:pt x="59" y="14"/>
                  <a:pt x="59" y="14"/>
                  <a:pt x="59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58"/>
                </a:lnTo>
                <a:close/>
                <a:moveTo>
                  <a:pt x="67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3" y="58"/>
                  <a:pt x="63" y="58"/>
                  <a:pt x="63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70" y="58"/>
                  <a:pt x="72" y="56"/>
                  <a:pt x="72" y="53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6"/>
                  <a:pt x="70" y="14"/>
                  <a:pt x="67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1104900" y="1242025"/>
            <a:ext cx="10655300" cy="111483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198000" tIns="108000" rIns="198000" bIns="15480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1400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sz="1400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122" name="文本框 1"/>
          <p:cNvSpPr txBox="1">
            <a:spLocks noChangeArrowheads="1"/>
          </p:cNvSpPr>
          <p:nvPr/>
        </p:nvSpPr>
        <p:spPr bwMode="auto">
          <a:xfrm>
            <a:off x="562075" y="881939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404040"/>
                </a:solidFill>
                <a:latin typeface="方正兰亭黑_GBK" charset="-122"/>
              </a:rPr>
              <a:t>2</a:t>
            </a:r>
            <a:endParaRPr lang="zh-CN" altLang="en-US" sz="3200" dirty="0">
              <a:solidFill>
                <a:srgbClr val="404040"/>
              </a:solidFill>
              <a:latin typeface="方正兰亭黑_GBK" charset="-122"/>
            </a:endParaRPr>
          </a:p>
        </p:txBody>
      </p:sp>
      <p:sp>
        <p:nvSpPr>
          <p:cNvPr id="5123" name="文本框 7"/>
          <p:cNvSpPr txBox="1">
            <a:spLocks noChangeArrowheads="1"/>
          </p:cNvSpPr>
          <p:nvPr/>
        </p:nvSpPr>
        <p:spPr bwMode="auto">
          <a:xfrm>
            <a:off x="1074838" y="786689"/>
            <a:ext cx="4373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承担工作及研究方向</a:t>
            </a:r>
            <a:endParaRPr lang="zh-CN" altLang="en-US" sz="28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4" name="文本框 31"/>
          <p:cNvSpPr txBox="1">
            <a:spLocks noChangeArrowheads="1"/>
          </p:cNvSpPr>
          <p:nvPr/>
        </p:nvSpPr>
        <p:spPr bwMode="auto">
          <a:xfrm>
            <a:off x="1074837" y="1354951"/>
            <a:ext cx="1023047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根据信息安全研究中心业务发展方向，结合当前信息安全热点研究领域，开展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IT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信息安全和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OT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信息安全相关研究工作。在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IT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信息安全领域，重点针对云计算、大数据、物联网、车联网、关键信息基础设施、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ICT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供应链等方向，开展研究；在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OT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信息安全领域，针对智能制造、工业机器人、工业控制系统等的安全防护和测试评价开展相关研究。</a:t>
            </a:r>
            <a:endParaRPr lang="zh-CN" altLang="en-US" sz="1600" dirty="0">
              <a:latin typeface="方正兰亭黑_GBK" charset="-122"/>
            </a:endParaRPr>
          </a:p>
        </p:txBody>
      </p:sp>
      <p:cxnSp>
        <p:nvCxnSpPr>
          <p:cNvPr id="5125" name="直接连接符 6"/>
          <p:cNvCxnSpPr>
            <a:cxnSpLocks noChangeShapeType="1"/>
          </p:cNvCxnSpPr>
          <p:nvPr/>
        </p:nvCxnSpPr>
        <p:spPr bwMode="auto">
          <a:xfrm rot="16200000" flipH="1">
            <a:off x="454701" y="1537000"/>
            <a:ext cx="1197311" cy="1487"/>
          </a:xfrm>
          <a:prstGeom prst="line">
            <a:avLst/>
          </a:prstGeom>
          <a:noFill/>
          <a:ln w="19050">
            <a:solidFill>
              <a:srgbClr val="595959"/>
            </a:solidFill>
            <a:round/>
            <a:headEnd/>
            <a:tailEnd/>
          </a:ln>
        </p:spPr>
      </p:cxnSp>
      <p:pic>
        <p:nvPicPr>
          <p:cNvPr id="24" name="Picture 2" descr="D:\Workstation\公共资源\院基本情况介绍模板（文字版、PPT版、院标矢量图）2017\LOGO矢量图\中英文全程组合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5200" y="0"/>
            <a:ext cx="6492629" cy="779370"/>
          </a:xfrm>
          <a:prstGeom prst="rect">
            <a:avLst/>
          </a:prstGeom>
          <a:noFill/>
        </p:spPr>
      </p:pic>
      <p:sp>
        <p:nvSpPr>
          <p:cNvPr id="58" name="文本框 1"/>
          <p:cNvSpPr txBox="1">
            <a:spLocks noChangeArrowheads="1"/>
          </p:cNvSpPr>
          <p:nvPr/>
        </p:nvSpPr>
        <p:spPr bwMode="auto">
          <a:xfrm>
            <a:off x="1008025" y="2738063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u"/>
            </a:pPr>
            <a:r>
              <a:rPr lang="en-US" altLang="zh-CN" sz="3200" dirty="0" smtClean="0">
                <a:solidFill>
                  <a:srgbClr val="404040"/>
                </a:solidFill>
                <a:latin typeface="方正兰亭黑_GBK" charset="-122"/>
              </a:rPr>
              <a:t> </a:t>
            </a:r>
            <a:endParaRPr lang="zh-CN" altLang="en-US" sz="3200" dirty="0">
              <a:solidFill>
                <a:srgbClr val="404040"/>
              </a:solidFill>
              <a:latin typeface="方正兰亭黑_GBK" charset="-122"/>
            </a:endParaRPr>
          </a:p>
        </p:txBody>
      </p:sp>
      <p:sp>
        <p:nvSpPr>
          <p:cNvPr id="59" name="文本框 7"/>
          <p:cNvSpPr txBox="1">
            <a:spLocks noChangeArrowheads="1"/>
          </p:cNvSpPr>
          <p:nvPr/>
        </p:nvSpPr>
        <p:spPr bwMode="auto">
          <a:xfrm>
            <a:off x="1520788" y="2457075"/>
            <a:ext cx="2065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IT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信息安全领域</a:t>
            </a:r>
            <a:endParaRPr lang="zh-CN" altLang="en-US" sz="2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空心弧 2"/>
          <p:cNvSpPr>
            <a:spLocks/>
          </p:cNvSpPr>
          <p:nvPr/>
        </p:nvSpPr>
        <p:spPr bwMode="auto">
          <a:xfrm rot="5400000">
            <a:off x="5051425" y="2491575"/>
            <a:ext cx="1858963" cy="1858963"/>
          </a:xfrm>
          <a:custGeom>
            <a:avLst/>
            <a:gdLst>
              <a:gd name="T0" fmla="*/ 628567 w 1858963"/>
              <a:gd name="T1" fmla="*/ 1808905 h 1858963"/>
              <a:gd name="T2" fmla="*/ 22184 w 1858963"/>
              <a:gd name="T3" fmla="*/ 727619 h 1858963"/>
              <a:gd name="T4" fmla="*/ 1029817 w 1858963"/>
              <a:gd name="T5" fmla="*/ 5430 h 1858963"/>
              <a:gd name="T6" fmla="*/ 1858961 w 1858963"/>
              <a:gd name="T7" fmla="*/ 927060 h 1858963"/>
              <a:gd name="T8" fmla="*/ 1858960 w 1858963"/>
              <a:gd name="T9" fmla="*/ 927061 h 1858963"/>
              <a:gd name="T10" fmla="*/ 1029816 w 1858963"/>
              <a:gd name="T11" fmla="*/ 5431 h 1858963"/>
              <a:gd name="T12" fmla="*/ 22183 w 1858963"/>
              <a:gd name="T13" fmla="*/ 727620 h 1858963"/>
              <a:gd name="T14" fmla="*/ 628566 w 1858963"/>
              <a:gd name="T15" fmla="*/ 1808906 h 1858963"/>
              <a:gd name="T16" fmla="*/ 628567 w 1858963"/>
              <a:gd name="T17" fmla="*/ 1808905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628567" y="1808905"/>
                </a:moveTo>
                <a:cubicBezTo>
                  <a:pt x="180492" y="1655586"/>
                  <a:pt x="-80667" y="1189895"/>
                  <a:pt x="22184" y="727619"/>
                </a:cubicBezTo>
                <a:cubicBezTo>
                  <a:pt x="125034" y="265343"/>
                  <a:pt x="559005" y="-45692"/>
                  <a:pt x="1029817" y="5430"/>
                </a:cubicBezTo>
                <a:cubicBezTo>
                  <a:pt x="1500629" y="56552"/>
                  <a:pt x="1857727" y="453482"/>
                  <a:pt x="1858961" y="927060"/>
                </a:cubicBezTo>
                <a:lnTo>
                  <a:pt x="1858960" y="927061"/>
                </a:lnTo>
                <a:cubicBezTo>
                  <a:pt x="1857727" y="453483"/>
                  <a:pt x="1500629" y="56553"/>
                  <a:pt x="1029816" y="5431"/>
                </a:cubicBezTo>
                <a:cubicBezTo>
                  <a:pt x="559004" y="-45691"/>
                  <a:pt x="125034" y="265344"/>
                  <a:pt x="22183" y="727620"/>
                </a:cubicBezTo>
                <a:cubicBezTo>
                  <a:pt x="-80667" y="1189896"/>
                  <a:pt x="180492" y="1655588"/>
                  <a:pt x="628566" y="1808906"/>
                </a:cubicBezTo>
                <a:lnTo>
                  <a:pt x="628567" y="1808905"/>
                </a:lnTo>
                <a:close/>
              </a:path>
            </a:pathLst>
          </a:custGeom>
          <a:noFill/>
          <a:ln w="38100">
            <a:solidFill>
              <a:srgbClr val="FFFF33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3" name="椭圆 3"/>
          <p:cNvSpPr>
            <a:spLocks noChangeArrowheads="1"/>
          </p:cNvSpPr>
          <p:nvPr/>
        </p:nvSpPr>
        <p:spPr bwMode="auto">
          <a:xfrm>
            <a:off x="5191125" y="2615400"/>
            <a:ext cx="1581150" cy="1581150"/>
          </a:xfrm>
          <a:prstGeom prst="ellipse">
            <a:avLst/>
          </a:prstGeom>
          <a:solidFill>
            <a:srgbClr val="FFFF33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sp>
        <p:nvSpPr>
          <p:cNvPr id="64" name="椭圆 52"/>
          <p:cNvSpPr>
            <a:spLocks noChangeArrowheads="1"/>
          </p:cNvSpPr>
          <p:nvPr/>
        </p:nvSpPr>
        <p:spPr bwMode="auto">
          <a:xfrm>
            <a:off x="5219700" y="4474363"/>
            <a:ext cx="1581150" cy="1581150"/>
          </a:xfrm>
          <a:prstGeom prst="ellipse">
            <a:avLst/>
          </a:prstGeom>
          <a:solidFill>
            <a:srgbClr val="FFFF65"/>
          </a:solidFill>
          <a:ln w="12700">
            <a:solidFill>
              <a:srgbClr val="FFFF33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方正兰亭黑_GBK" charset="-122"/>
            </a:endParaRPr>
          </a:p>
        </p:txBody>
      </p:sp>
      <p:cxnSp>
        <p:nvCxnSpPr>
          <p:cNvPr id="66" name="直接连接符 6"/>
          <p:cNvCxnSpPr>
            <a:cxnSpLocks noChangeShapeType="1"/>
          </p:cNvCxnSpPr>
          <p:nvPr/>
        </p:nvCxnSpPr>
        <p:spPr bwMode="auto">
          <a:xfrm>
            <a:off x="1496975" y="2533275"/>
            <a:ext cx="0" cy="992188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  <a:headEnd/>
            <a:tailEnd/>
          </a:ln>
        </p:spPr>
      </p:cxnSp>
      <p:sp>
        <p:nvSpPr>
          <p:cNvPr id="68" name="文本框 7"/>
          <p:cNvSpPr txBox="1">
            <a:spLocks noChangeArrowheads="1"/>
          </p:cNvSpPr>
          <p:nvPr/>
        </p:nvSpPr>
        <p:spPr bwMode="auto">
          <a:xfrm>
            <a:off x="7688263" y="4555325"/>
            <a:ext cx="2065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OT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信息安全领域</a:t>
            </a:r>
            <a:endParaRPr lang="zh-CN" altLang="en-US" sz="20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文本框 31"/>
          <p:cNvSpPr txBox="1">
            <a:spLocks noChangeArrowheads="1"/>
          </p:cNvSpPr>
          <p:nvPr/>
        </p:nvSpPr>
        <p:spPr bwMode="auto">
          <a:xfrm>
            <a:off x="7688263" y="4896638"/>
            <a:ext cx="403268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1</a:t>
            </a:r>
            <a:r>
              <a:rPr lang="zh-CN" altLang="en-US" sz="1600" dirty="0" smtClean="0">
                <a:latin typeface="方正兰亭黑_GBK" charset="-122"/>
              </a:rPr>
              <a:t>、智能制造网络层安全防护技术研究（</a:t>
            </a:r>
            <a:r>
              <a:rPr lang="en-US" altLang="zh-CN" sz="1600" dirty="0" smtClean="0">
                <a:latin typeface="方正兰亭黑_GBK" charset="-122"/>
              </a:rPr>
              <a:t>MES</a:t>
            </a:r>
            <a:r>
              <a:rPr lang="zh-CN" altLang="en-US" sz="1600" dirty="0" smtClean="0">
                <a:latin typeface="方正兰亭黑_GBK" charset="-122"/>
              </a:rPr>
              <a:t>系统安全防护）；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2</a:t>
            </a:r>
            <a:r>
              <a:rPr lang="zh-CN" altLang="en-US" sz="1600" dirty="0" smtClean="0">
                <a:latin typeface="方正兰亭黑_GBK" charset="-122"/>
              </a:rPr>
              <a:t>、工业机器人信息安全防护技术研究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3</a:t>
            </a:r>
            <a:r>
              <a:rPr lang="zh-CN" altLang="en-US" sz="1600" dirty="0" smtClean="0">
                <a:latin typeface="方正兰亭黑_GBK" charset="-122"/>
              </a:rPr>
              <a:t>、（数控系统）机器人本体的数据安全；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4</a:t>
            </a:r>
            <a:r>
              <a:rPr lang="zh-CN" altLang="en-US" sz="1600" dirty="0" smtClean="0">
                <a:latin typeface="方正兰亭黑_GBK" charset="-122"/>
              </a:rPr>
              <a:t>、工业控制系统（产品）安全测试技术、测试方法研究，测试工具研发；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5</a:t>
            </a:r>
            <a:r>
              <a:rPr lang="zh-CN" altLang="en-US" sz="1600" dirty="0" smtClean="0">
                <a:latin typeface="方正兰亭黑_GBK" charset="-122"/>
              </a:rPr>
              <a:t>、工业协议健壮性分析及改进方案研究。</a:t>
            </a:r>
          </a:p>
        </p:txBody>
      </p:sp>
      <p:cxnSp>
        <p:nvCxnSpPr>
          <p:cNvPr id="70" name="直接连接符 60"/>
          <p:cNvCxnSpPr>
            <a:cxnSpLocks noChangeShapeType="1"/>
          </p:cNvCxnSpPr>
          <p:nvPr/>
        </p:nvCxnSpPr>
        <p:spPr bwMode="auto">
          <a:xfrm>
            <a:off x="7664450" y="4631525"/>
            <a:ext cx="0" cy="992188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  <a:headEnd/>
            <a:tailEnd/>
          </a:ln>
        </p:spPr>
      </p:cxnSp>
      <p:pic>
        <p:nvPicPr>
          <p:cNvPr id="74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3605" y="4758487"/>
            <a:ext cx="1007289" cy="1002786"/>
          </a:xfrm>
          <a:prstGeom prst="rect">
            <a:avLst/>
          </a:prstGeom>
          <a:solidFill>
            <a:srgbClr val="FFFF65"/>
          </a:solidFill>
          <a:ln w="9525">
            <a:noFill/>
            <a:miter lim="800000"/>
            <a:headEnd/>
            <a:tailEnd/>
          </a:ln>
        </p:spPr>
      </p:pic>
      <p:sp>
        <p:nvSpPr>
          <p:cNvPr id="75" name="空心弧 2"/>
          <p:cNvSpPr>
            <a:spLocks/>
          </p:cNvSpPr>
          <p:nvPr/>
        </p:nvSpPr>
        <p:spPr bwMode="auto">
          <a:xfrm rot="16200000">
            <a:off x="5065650" y="4355300"/>
            <a:ext cx="1858963" cy="1858963"/>
          </a:xfrm>
          <a:custGeom>
            <a:avLst/>
            <a:gdLst>
              <a:gd name="T0" fmla="*/ 628567 w 1858963"/>
              <a:gd name="T1" fmla="*/ 1808905 h 1858963"/>
              <a:gd name="T2" fmla="*/ 22184 w 1858963"/>
              <a:gd name="T3" fmla="*/ 727619 h 1858963"/>
              <a:gd name="T4" fmla="*/ 1029817 w 1858963"/>
              <a:gd name="T5" fmla="*/ 5430 h 1858963"/>
              <a:gd name="T6" fmla="*/ 1858961 w 1858963"/>
              <a:gd name="T7" fmla="*/ 927060 h 1858963"/>
              <a:gd name="T8" fmla="*/ 1858960 w 1858963"/>
              <a:gd name="T9" fmla="*/ 927061 h 1858963"/>
              <a:gd name="T10" fmla="*/ 1029816 w 1858963"/>
              <a:gd name="T11" fmla="*/ 5431 h 1858963"/>
              <a:gd name="T12" fmla="*/ 22183 w 1858963"/>
              <a:gd name="T13" fmla="*/ 727620 h 1858963"/>
              <a:gd name="T14" fmla="*/ 628566 w 1858963"/>
              <a:gd name="T15" fmla="*/ 1808906 h 1858963"/>
              <a:gd name="T16" fmla="*/ 628567 w 1858963"/>
              <a:gd name="T17" fmla="*/ 1808905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628567" y="1808905"/>
                </a:moveTo>
                <a:cubicBezTo>
                  <a:pt x="180492" y="1655586"/>
                  <a:pt x="-80667" y="1189895"/>
                  <a:pt x="22184" y="727619"/>
                </a:cubicBezTo>
                <a:cubicBezTo>
                  <a:pt x="125034" y="265343"/>
                  <a:pt x="559005" y="-45692"/>
                  <a:pt x="1029817" y="5430"/>
                </a:cubicBezTo>
                <a:cubicBezTo>
                  <a:pt x="1500629" y="56552"/>
                  <a:pt x="1857727" y="453482"/>
                  <a:pt x="1858961" y="927060"/>
                </a:cubicBezTo>
                <a:lnTo>
                  <a:pt x="1858960" y="927061"/>
                </a:lnTo>
                <a:cubicBezTo>
                  <a:pt x="1857727" y="453483"/>
                  <a:pt x="1500629" y="56553"/>
                  <a:pt x="1029816" y="5431"/>
                </a:cubicBezTo>
                <a:cubicBezTo>
                  <a:pt x="559004" y="-45691"/>
                  <a:pt x="125034" y="265344"/>
                  <a:pt x="22183" y="727620"/>
                </a:cubicBezTo>
                <a:cubicBezTo>
                  <a:pt x="-80667" y="1189896"/>
                  <a:pt x="180492" y="1655588"/>
                  <a:pt x="628566" y="1808906"/>
                </a:cubicBezTo>
                <a:lnTo>
                  <a:pt x="628567" y="1808905"/>
                </a:lnTo>
                <a:close/>
              </a:path>
            </a:pathLst>
          </a:custGeom>
          <a:solidFill>
            <a:srgbClr val="FFFF65"/>
          </a:solidFill>
          <a:ln w="28575">
            <a:solidFill>
              <a:srgbClr val="FFFF33"/>
            </a:solidFill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endParaRPr lang="zh-CN" altLang="en-US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76" name="文本框 28"/>
          <p:cNvSpPr txBox="1">
            <a:spLocks noChangeArrowheads="1"/>
          </p:cNvSpPr>
          <p:nvPr/>
        </p:nvSpPr>
        <p:spPr bwMode="auto">
          <a:xfrm>
            <a:off x="1526373" y="2838513"/>
            <a:ext cx="373439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1</a:t>
            </a:r>
            <a:r>
              <a:rPr lang="zh-CN" altLang="en-US" sz="1600" dirty="0" smtClean="0">
                <a:latin typeface="方正兰亭黑_GBK" charset="-122"/>
              </a:rPr>
              <a:t>、云计算安全防护和安全监测技术研究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2</a:t>
            </a:r>
            <a:r>
              <a:rPr lang="zh-CN" altLang="en-US" sz="1600" dirty="0" smtClean="0">
                <a:latin typeface="方正兰亭黑_GBK" charset="-122"/>
              </a:rPr>
              <a:t>、大数据安全防护和安全监测技术研究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3</a:t>
            </a:r>
            <a:r>
              <a:rPr lang="zh-CN" altLang="en-US" sz="1600" dirty="0" smtClean="0">
                <a:latin typeface="方正兰亭黑_GBK" charset="-122"/>
              </a:rPr>
              <a:t>、关键信息基础设施网络安全防护研究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4</a:t>
            </a:r>
            <a:r>
              <a:rPr lang="zh-CN" altLang="en-US" sz="1600" dirty="0" smtClean="0">
                <a:latin typeface="方正兰亭黑_GBK" charset="-122"/>
              </a:rPr>
              <a:t>、基础软硬件安全可控评价研究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1600" dirty="0" smtClean="0">
                <a:latin typeface="方正兰亭黑_GBK" charset="-122"/>
              </a:rPr>
              <a:t>5</a:t>
            </a:r>
            <a:r>
              <a:rPr lang="zh-CN" altLang="en-US" sz="1600" dirty="0" smtClean="0">
                <a:latin typeface="方正兰亭黑_GBK" charset="-122"/>
              </a:rPr>
              <a:t>、</a:t>
            </a:r>
            <a:r>
              <a:rPr lang="en-US" altLang="zh-CN" sz="1600" dirty="0" smtClean="0">
                <a:latin typeface="方正兰亭黑_GBK" charset="-122"/>
              </a:rPr>
              <a:t>ICT</a:t>
            </a:r>
            <a:r>
              <a:rPr lang="zh-CN" altLang="en-US" sz="1600" dirty="0" smtClean="0">
                <a:latin typeface="方正兰亭黑_GBK" charset="-122"/>
              </a:rPr>
              <a:t>供应链安全管理和评价研究</a:t>
            </a:r>
            <a:endParaRPr lang="en-US" altLang="zh-CN" dirty="0" smtClean="0">
              <a:latin typeface="方正兰亭黑_GBK" charset="-122"/>
            </a:endParaRPr>
          </a:p>
        </p:txBody>
      </p:sp>
      <p:sp>
        <p:nvSpPr>
          <p:cNvPr id="77" name="Freeform 42"/>
          <p:cNvSpPr>
            <a:spLocks noEditPoints="1" noChangeArrowheads="1"/>
          </p:cNvSpPr>
          <p:nvPr/>
        </p:nvSpPr>
        <p:spPr bwMode="auto">
          <a:xfrm>
            <a:off x="5549982" y="2932910"/>
            <a:ext cx="862695" cy="867191"/>
          </a:xfrm>
          <a:custGeom>
            <a:avLst/>
            <a:gdLst>
              <a:gd name="T0" fmla="*/ 142 w 142"/>
              <a:gd name="T1" fmla="*/ 158 h 158"/>
              <a:gd name="T2" fmla="*/ 0 w 142"/>
              <a:gd name="T3" fmla="*/ 158 h 158"/>
              <a:gd name="T4" fmla="*/ 0 w 142"/>
              <a:gd name="T5" fmla="*/ 137 h 158"/>
              <a:gd name="T6" fmla="*/ 12 w 142"/>
              <a:gd name="T7" fmla="*/ 120 h 158"/>
              <a:gd name="T8" fmla="*/ 12 w 142"/>
              <a:gd name="T9" fmla="*/ 112 h 158"/>
              <a:gd name="T10" fmla="*/ 0 w 142"/>
              <a:gd name="T11" fmla="*/ 112 h 158"/>
              <a:gd name="T12" fmla="*/ 0 w 142"/>
              <a:gd name="T13" fmla="*/ 0 h 158"/>
              <a:gd name="T14" fmla="*/ 142 w 142"/>
              <a:gd name="T15" fmla="*/ 0 h 158"/>
              <a:gd name="T16" fmla="*/ 142 w 142"/>
              <a:gd name="T17" fmla="*/ 112 h 158"/>
              <a:gd name="T18" fmla="*/ 128 w 142"/>
              <a:gd name="T19" fmla="*/ 112 h 158"/>
              <a:gd name="T20" fmla="*/ 128 w 142"/>
              <a:gd name="T21" fmla="*/ 120 h 158"/>
              <a:gd name="T22" fmla="*/ 142 w 142"/>
              <a:gd name="T23" fmla="*/ 137 h 158"/>
              <a:gd name="T24" fmla="*/ 142 w 142"/>
              <a:gd name="T25" fmla="*/ 158 h 158"/>
              <a:gd name="T26" fmla="*/ 128 w 142"/>
              <a:gd name="T27" fmla="*/ 88 h 158"/>
              <a:gd name="T28" fmla="*/ 128 w 142"/>
              <a:gd name="T29" fmla="*/ 15 h 158"/>
              <a:gd name="T30" fmla="*/ 124 w 142"/>
              <a:gd name="T31" fmla="*/ 10 h 158"/>
              <a:gd name="T32" fmla="*/ 19 w 142"/>
              <a:gd name="T33" fmla="*/ 10 h 158"/>
              <a:gd name="T34" fmla="*/ 14 w 142"/>
              <a:gd name="T35" fmla="*/ 15 h 158"/>
              <a:gd name="T36" fmla="*/ 14 w 142"/>
              <a:gd name="T37" fmla="*/ 88 h 158"/>
              <a:gd name="T38" fmla="*/ 19 w 142"/>
              <a:gd name="T39" fmla="*/ 93 h 158"/>
              <a:gd name="T40" fmla="*/ 124 w 142"/>
              <a:gd name="T41" fmla="*/ 93 h 158"/>
              <a:gd name="T42" fmla="*/ 128 w 142"/>
              <a:gd name="T43" fmla="*/ 88 h 15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42"/>
              <a:gd name="T67" fmla="*/ 0 h 158"/>
              <a:gd name="T68" fmla="*/ 142 w 142"/>
              <a:gd name="T69" fmla="*/ 158 h 15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42" h="158">
                <a:moveTo>
                  <a:pt x="142" y="158"/>
                </a:moveTo>
                <a:cubicBezTo>
                  <a:pt x="0" y="158"/>
                  <a:pt x="0" y="158"/>
                  <a:pt x="0" y="158"/>
                </a:cubicBezTo>
                <a:cubicBezTo>
                  <a:pt x="0" y="137"/>
                  <a:pt x="0" y="137"/>
                  <a:pt x="0" y="137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0"/>
                  <a:pt x="0" y="0"/>
                  <a:pt x="0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112"/>
                  <a:pt x="142" y="112"/>
                  <a:pt x="142" y="112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42" y="137"/>
                  <a:pt x="142" y="137"/>
                  <a:pt x="142" y="137"/>
                </a:cubicBezTo>
                <a:cubicBezTo>
                  <a:pt x="142" y="158"/>
                  <a:pt x="142" y="158"/>
                  <a:pt x="142" y="158"/>
                </a:cubicBezTo>
                <a:close/>
                <a:moveTo>
                  <a:pt x="128" y="88"/>
                </a:moveTo>
                <a:cubicBezTo>
                  <a:pt x="128" y="15"/>
                  <a:pt x="128" y="15"/>
                  <a:pt x="128" y="15"/>
                </a:cubicBezTo>
                <a:cubicBezTo>
                  <a:pt x="128" y="11"/>
                  <a:pt x="127" y="10"/>
                  <a:pt x="124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6" y="10"/>
                  <a:pt x="14" y="11"/>
                  <a:pt x="14" y="15"/>
                </a:cubicBezTo>
                <a:cubicBezTo>
                  <a:pt x="14" y="88"/>
                  <a:pt x="14" y="88"/>
                  <a:pt x="14" y="88"/>
                </a:cubicBezTo>
                <a:cubicBezTo>
                  <a:pt x="14" y="91"/>
                  <a:pt x="16" y="93"/>
                  <a:pt x="19" y="93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7" y="93"/>
                  <a:pt x="128" y="91"/>
                  <a:pt x="128" y="88"/>
                </a:cubicBezTo>
                <a:close/>
              </a:path>
            </a:pathLst>
          </a:custGeom>
          <a:solidFill>
            <a:srgbClr val="F5F5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方正兰亭细黑_GBK" charset="-122"/>
              <a:sym typeface="宋体" pitchFamily="2" charset="-122"/>
            </a:endParaRPr>
          </a:p>
        </p:txBody>
      </p:sp>
      <p:sp>
        <p:nvSpPr>
          <p:cNvPr id="79" name="文本框 1"/>
          <p:cNvSpPr txBox="1">
            <a:spLocks noChangeArrowheads="1"/>
          </p:cNvSpPr>
          <p:nvPr/>
        </p:nvSpPr>
        <p:spPr bwMode="auto">
          <a:xfrm>
            <a:off x="7145584" y="4661041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u"/>
            </a:pPr>
            <a:r>
              <a:rPr lang="en-US" altLang="zh-CN" sz="3200" dirty="0" smtClean="0">
                <a:solidFill>
                  <a:srgbClr val="404040"/>
                </a:solidFill>
                <a:latin typeface="方正兰亭黑_GBK" charset="-122"/>
              </a:rPr>
              <a:t> </a:t>
            </a:r>
            <a:endParaRPr lang="zh-CN" altLang="en-US" sz="3200" dirty="0">
              <a:solidFill>
                <a:srgbClr val="404040"/>
              </a:solidFill>
              <a:latin typeface="方正兰亭黑_GBK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46264" y="831269"/>
            <a:ext cx="11400311" cy="5836231"/>
          </a:xfrm>
          <a:prstGeom prst="rect">
            <a:avLst/>
          </a:prstGeom>
          <a:noFill/>
          <a:ln w="38100">
            <a:solidFill>
              <a:srgbClr val="FF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1104900" y="1242025"/>
            <a:ext cx="10655300" cy="111483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198000" tIns="108000" rIns="198000" bIns="15480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1400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sz="1400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b="1" i="1" dirty="0" smtClean="0">
              <a:solidFill>
                <a:srgbClr val="0624BA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122" name="文本框 1"/>
          <p:cNvSpPr txBox="1">
            <a:spLocks noChangeArrowheads="1"/>
          </p:cNvSpPr>
          <p:nvPr/>
        </p:nvSpPr>
        <p:spPr bwMode="auto">
          <a:xfrm>
            <a:off x="562075" y="881939"/>
            <a:ext cx="40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404040"/>
                </a:solidFill>
                <a:latin typeface="方正兰亭黑_GBK" charset="-122"/>
              </a:rPr>
              <a:t>3</a:t>
            </a:r>
            <a:endParaRPr lang="zh-CN" altLang="en-US" sz="3200" dirty="0">
              <a:solidFill>
                <a:srgbClr val="404040"/>
              </a:solidFill>
              <a:latin typeface="方正兰亭黑_GBK" charset="-122"/>
            </a:endParaRPr>
          </a:p>
        </p:txBody>
      </p:sp>
      <p:sp>
        <p:nvSpPr>
          <p:cNvPr id="5123" name="文本框 7"/>
          <p:cNvSpPr txBox="1">
            <a:spLocks noChangeArrowheads="1"/>
          </p:cNvSpPr>
          <p:nvPr/>
        </p:nvSpPr>
        <p:spPr bwMode="auto">
          <a:xfrm>
            <a:off x="1074838" y="786689"/>
            <a:ext cx="4373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环境待遇</a:t>
            </a:r>
            <a:endParaRPr lang="zh-CN" altLang="en-US" sz="28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4" name="文本框 31"/>
          <p:cNvSpPr txBox="1">
            <a:spLocks noChangeArrowheads="1"/>
          </p:cNvSpPr>
          <p:nvPr/>
        </p:nvSpPr>
        <p:spPr bwMode="auto">
          <a:xfrm>
            <a:off x="1074837" y="1331201"/>
            <a:ext cx="10230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方正兰亭黑_GBK" charset="-122"/>
              </a:rPr>
              <a:t>本中心拟招收硕士研究生及其以上学历实习生</a:t>
            </a:r>
            <a:r>
              <a:rPr lang="en-US" altLang="zh-CN" sz="1600" dirty="0" smtClean="0">
                <a:latin typeface="方正兰亭黑_GBK" charset="-122"/>
              </a:rPr>
              <a:t>10</a:t>
            </a:r>
            <a:r>
              <a:rPr lang="zh-CN" altLang="en-US" sz="1600" dirty="0" smtClean="0">
                <a:latin typeface="方正兰亭黑_GBK" charset="-122"/>
              </a:rPr>
              <a:t>余名，</a:t>
            </a:r>
            <a:r>
              <a:rPr lang="zh-CN" altLang="en-US" sz="1600" dirty="0" smtClean="0">
                <a:latin typeface="方正兰亭黑_GBK" charset="-122"/>
              </a:rPr>
              <a:t>指定</a:t>
            </a:r>
            <a:r>
              <a:rPr lang="zh-CN" altLang="en-US" sz="1600" dirty="0" smtClean="0">
                <a:latin typeface="方正兰亭黑_GBK" charset="-122"/>
              </a:rPr>
              <a:t>业界知名专家担任指导教师</a:t>
            </a:r>
            <a:r>
              <a:rPr lang="zh-CN" altLang="en-US" sz="1600" dirty="0" smtClean="0">
                <a:latin typeface="方正兰亭黑_GBK" charset="-122"/>
              </a:rPr>
              <a:t>，为</a:t>
            </a:r>
            <a:r>
              <a:rPr lang="zh-CN" altLang="en-US" sz="1600" dirty="0" smtClean="0">
                <a:latin typeface="方正兰亭黑_GBK" charset="-122"/>
              </a:rPr>
              <a:t>实习生提供良好</a:t>
            </a:r>
            <a:r>
              <a:rPr lang="zh-CN" altLang="en-US" sz="1600" dirty="0" smtClean="0">
                <a:latin typeface="方正兰亭黑_GBK" charset="-122"/>
              </a:rPr>
              <a:t>的科研工作与生活</a:t>
            </a:r>
            <a:r>
              <a:rPr lang="zh-CN" altLang="en-US" sz="1600" dirty="0" smtClean="0">
                <a:latin typeface="方正兰亭黑_GBK" charset="-122"/>
              </a:rPr>
              <a:t>环境。在工作方面，可提供办公环境、办公工具</a:t>
            </a:r>
            <a:r>
              <a:rPr lang="zh-CN" altLang="en-US" sz="1600" dirty="0" smtClean="0">
                <a:latin typeface="方正兰亭黑_GBK" charset="-122"/>
              </a:rPr>
              <a:t>以及</a:t>
            </a:r>
            <a:r>
              <a:rPr lang="zh-CN" altLang="en-US" sz="1600" dirty="0">
                <a:latin typeface="方正兰亭黑_GBK" charset="-122"/>
              </a:rPr>
              <a:t>学术</a:t>
            </a:r>
            <a:r>
              <a:rPr lang="zh-CN" altLang="en-US" sz="1600" dirty="0" smtClean="0">
                <a:latin typeface="方正兰亭黑_GBK" charset="-122"/>
              </a:rPr>
              <a:t>书籍</a:t>
            </a:r>
            <a:r>
              <a:rPr lang="zh-CN" altLang="en-US" sz="1600" dirty="0" smtClean="0">
                <a:latin typeface="方正兰亭黑_GBK" charset="-122"/>
              </a:rPr>
              <a:t>资料等；在生活方面，发放固定底薪，提供餐饮、住宿、交通等生活保障；在个人能力方面，提供相关技术理论培训机会。</a:t>
            </a:r>
            <a:endParaRPr lang="zh-CN" altLang="en-US" sz="1600" dirty="0">
              <a:latin typeface="方正兰亭黑_GBK" charset="-122"/>
            </a:endParaRPr>
          </a:p>
        </p:txBody>
      </p:sp>
      <p:cxnSp>
        <p:nvCxnSpPr>
          <p:cNvPr id="5125" name="直接连接符 6"/>
          <p:cNvCxnSpPr>
            <a:cxnSpLocks noChangeShapeType="1"/>
          </p:cNvCxnSpPr>
          <p:nvPr/>
        </p:nvCxnSpPr>
        <p:spPr bwMode="auto">
          <a:xfrm rot="16200000" flipH="1">
            <a:off x="454701" y="1537000"/>
            <a:ext cx="1197311" cy="1487"/>
          </a:xfrm>
          <a:prstGeom prst="line">
            <a:avLst/>
          </a:prstGeom>
          <a:noFill/>
          <a:ln w="19050">
            <a:solidFill>
              <a:srgbClr val="595959"/>
            </a:solidFill>
            <a:round/>
            <a:headEnd/>
            <a:tailEnd/>
          </a:ln>
        </p:spPr>
      </p:cxnSp>
      <p:pic>
        <p:nvPicPr>
          <p:cNvPr id="24" name="Picture 2" descr="D:\Workstation\公共资源\院基本情况介绍模板（文字版、PPT版、院标矢量图）2017\LOGO矢量图\中英文全程组合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5200" y="0"/>
            <a:ext cx="6492629" cy="779370"/>
          </a:xfrm>
          <a:prstGeom prst="rect">
            <a:avLst/>
          </a:prstGeom>
          <a:noFill/>
        </p:spPr>
      </p:pic>
      <p:sp>
        <p:nvSpPr>
          <p:cNvPr id="81" name="矩形 80"/>
          <p:cNvSpPr/>
          <p:nvPr/>
        </p:nvSpPr>
        <p:spPr>
          <a:xfrm>
            <a:off x="546264" y="831269"/>
            <a:ext cx="11400311" cy="581083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137"/>
          <p:cNvGrpSpPr>
            <a:grpSpLocks/>
          </p:cNvGrpSpPr>
          <p:nvPr/>
        </p:nvGrpSpPr>
        <p:grpSpPr bwMode="auto">
          <a:xfrm>
            <a:off x="5434900" y="2977898"/>
            <a:ext cx="857250" cy="803116"/>
            <a:chOff x="64346" y="358599"/>
            <a:chExt cx="892527" cy="869676"/>
          </a:xfrm>
        </p:grpSpPr>
        <p:grpSp>
          <p:nvGrpSpPr>
            <p:cNvPr id="80" name="组合 60"/>
            <p:cNvGrpSpPr>
              <a:grpSpLocks/>
            </p:cNvGrpSpPr>
            <p:nvPr/>
          </p:nvGrpSpPr>
          <p:grpSpPr bwMode="auto">
            <a:xfrm>
              <a:off x="250633" y="452397"/>
              <a:ext cx="496507" cy="579381"/>
              <a:chOff x="82" y="957"/>
              <a:chExt cx="663656" cy="774432"/>
            </a:xfrm>
          </p:grpSpPr>
          <p:grpSp>
            <p:nvGrpSpPr>
              <p:cNvPr id="86" name="组合 61"/>
              <p:cNvGrpSpPr>
                <a:grpSpLocks/>
              </p:cNvGrpSpPr>
              <p:nvPr/>
            </p:nvGrpSpPr>
            <p:grpSpPr bwMode="auto">
              <a:xfrm>
                <a:off x="133661" y="957"/>
                <a:ext cx="409218" cy="541039"/>
                <a:chOff x="-2517" y="3863"/>
                <a:chExt cx="1967676" cy="2184162"/>
              </a:xfrm>
            </p:grpSpPr>
            <p:sp>
              <p:nvSpPr>
                <p:cNvPr id="91" name="Freeform 7"/>
                <p:cNvSpPr>
                  <a:spLocks/>
                </p:cNvSpPr>
                <p:nvPr/>
              </p:nvSpPr>
              <p:spPr bwMode="auto">
                <a:xfrm>
                  <a:off x="1659303" y="997441"/>
                  <a:ext cx="305856" cy="805141"/>
                </a:xfrm>
                <a:custGeom>
                  <a:avLst/>
                  <a:gdLst/>
                  <a:ahLst/>
                  <a:cxnLst>
                    <a:cxn ang="0">
                      <a:pos x="76" y="176"/>
                    </a:cxn>
                    <a:cxn ang="0">
                      <a:pos x="22" y="229"/>
                    </a:cxn>
                    <a:cxn ang="0">
                      <a:pos x="21" y="224"/>
                    </a:cxn>
                    <a:cxn ang="0">
                      <a:pos x="17" y="176"/>
                    </a:cxn>
                    <a:cxn ang="0">
                      <a:pos x="22" y="176"/>
                    </a:cxn>
                    <a:cxn ang="0">
                      <a:pos x="15" y="155"/>
                    </a:cxn>
                    <a:cxn ang="0">
                      <a:pos x="0" y="0"/>
                    </a:cxn>
                    <a:cxn ang="0">
                      <a:pos x="35" y="55"/>
                    </a:cxn>
                    <a:cxn ang="0">
                      <a:pos x="76" y="176"/>
                    </a:cxn>
                  </a:cxnLst>
                  <a:rect l="0" t="0" r="r" b="b"/>
                  <a:pathLst>
                    <a:path w="88" h="229">
                      <a:moveTo>
                        <a:pt x="76" y="176"/>
                      </a:moveTo>
                      <a:cubicBezTo>
                        <a:pt x="76" y="176"/>
                        <a:pt x="88" y="219"/>
                        <a:pt x="22" y="229"/>
                      </a:cubicBezTo>
                      <a:cubicBezTo>
                        <a:pt x="21" y="226"/>
                        <a:pt x="21" y="224"/>
                        <a:pt x="21" y="224"/>
                      </a:cubicBezTo>
                      <a:cubicBezTo>
                        <a:pt x="21" y="224"/>
                        <a:pt x="19" y="206"/>
                        <a:pt x="17" y="176"/>
                      </a:cubicBezTo>
                      <a:cubicBezTo>
                        <a:pt x="22" y="176"/>
                        <a:pt x="22" y="176"/>
                        <a:pt x="22" y="176"/>
                      </a:cubicBezTo>
                      <a:cubicBezTo>
                        <a:pt x="15" y="155"/>
                        <a:pt x="15" y="155"/>
                        <a:pt x="15" y="155"/>
                      </a:cubicBezTo>
                      <a:cubicBezTo>
                        <a:pt x="11" y="113"/>
                        <a:pt x="6" y="57"/>
                        <a:pt x="0" y="0"/>
                      </a:cubicBezTo>
                      <a:cubicBezTo>
                        <a:pt x="15" y="14"/>
                        <a:pt x="28" y="32"/>
                        <a:pt x="35" y="55"/>
                      </a:cubicBezTo>
                      <a:cubicBezTo>
                        <a:pt x="76" y="176"/>
                        <a:pt x="76" y="176"/>
                        <a:pt x="76" y="176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8"/>
                <p:cNvSpPr>
                  <a:spLocks/>
                </p:cNvSpPr>
                <p:nvPr/>
              </p:nvSpPr>
              <p:spPr bwMode="auto">
                <a:xfrm>
                  <a:off x="1251495" y="1254401"/>
                  <a:ext cx="499561" cy="856533"/>
                </a:xfrm>
                <a:custGeom>
                  <a:avLst/>
                  <a:gdLst/>
                  <a:ahLst/>
                  <a:cxnLst>
                    <a:cxn ang="0">
                      <a:pos x="136" y="157"/>
                    </a:cxn>
                    <a:cxn ang="0">
                      <a:pos x="89" y="244"/>
                    </a:cxn>
                    <a:cxn ang="0">
                      <a:pos x="89" y="178"/>
                    </a:cxn>
                    <a:cxn ang="0">
                      <a:pos x="0" y="178"/>
                    </a:cxn>
                    <a:cxn ang="0">
                      <a:pos x="0" y="86"/>
                    </a:cxn>
                    <a:cxn ang="0">
                      <a:pos x="110" y="86"/>
                    </a:cxn>
                    <a:cxn ang="0">
                      <a:pos x="75" y="0"/>
                    </a:cxn>
                    <a:cxn ang="0">
                      <a:pos x="98" y="0"/>
                    </a:cxn>
                    <a:cxn ang="0">
                      <a:pos x="129" y="83"/>
                    </a:cxn>
                    <a:cxn ang="0">
                      <a:pos x="131" y="104"/>
                    </a:cxn>
                    <a:cxn ang="0">
                      <a:pos x="15" y="104"/>
                    </a:cxn>
                    <a:cxn ang="0">
                      <a:pos x="15" y="158"/>
                    </a:cxn>
                    <a:cxn ang="0">
                      <a:pos x="110" y="158"/>
                    </a:cxn>
                    <a:cxn ang="0">
                      <a:pos x="136" y="157"/>
                    </a:cxn>
                  </a:cxnLst>
                  <a:rect l="0" t="0" r="r" b="b"/>
                  <a:pathLst>
                    <a:path w="141" h="244">
                      <a:moveTo>
                        <a:pt x="136" y="157"/>
                      </a:moveTo>
                      <a:cubicBezTo>
                        <a:pt x="137" y="174"/>
                        <a:pt x="141" y="239"/>
                        <a:pt x="89" y="244"/>
                      </a:cubicBezTo>
                      <a:cubicBezTo>
                        <a:pt x="89" y="178"/>
                        <a:pt x="89" y="178"/>
                        <a:pt x="89" y="178"/>
                      </a:cubicBezTo>
                      <a:cubicBezTo>
                        <a:pt x="0" y="178"/>
                        <a:pt x="0" y="178"/>
                        <a:pt x="0" y="178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110" y="86"/>
                        <a:pt x="110" y="86"/>
                        <a:pt x="110" y="86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129" y="83"/>
                        <a:pt x="129" y="83"/>
                        <a:pt x="129" y="83"/>
                      </a:cubicBezTo>
                      <a:cubicBezTo>
                        <a:pt x="130" y="91"/>
                        <a:pt x="130" y="97"/>
                        <a:pt x="131" y="104"/>
                      </a:cubicBezTo>
                      <a:cubicBezTo>
                        <a:pt x="15" y="104"/>
                        <a:pt x="15" y="104"/>
                        <a:pt x="15" y="104"/>
                      </a:cubicBezTo>
                      <a:cubicBezTo>
                        <a:pt x="15" y="158"/>
                        <a:pt x="15" y="158"/>
                        <a:pt x="15" y="158"/>
                      </a:cubicBezTo>
                      <a:cubicBezTo>
                        <a:pt x="15" y="158"/>
                        <a:pt x="15" y="158"/>
                        <a:pt x="110" y="158"/>
                      </a:cubicBezTo>
                      <a:cubicBezTo>
                        <a:pt x="119" y="158"/>
                        <a:pt x="128" y="158"/>
                        <a:pt x="136" y="157"/>
                      </a:cubicBezTo>
                      <a:close/>
                    </a:path>
                  </a:pathLst>
                </a:custGeom>
                <a:solidFill>
                  <a:srgbClr val="7F7F7F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9"/>
                <p:cNvSpPr>
                  <a:spLocks/>
                </p:cNvSpPr>
                <p:nvPr/>
              </p:nvSpPr>
              <p:spPr bwMode="auto">
                <a:xfrm>
                  <a:off x="1312666" y="1614145"/>
                  <a:ext cx="418000" cy="188437"/>
                </a:xfrm>
                <a:custGeom>
                  <a:avLst/>
                  <a:gdLst/>
                  <a:ahLst/>
                  <a:cxnLst>
                    <a:cxn ang="0">
                      <a:pos x="120" y="48"/>
                    </a:cxn>
                    <a:cxn ang="0">
                      <a:pos x="121" y="53"/>
                    </a:cxn>
                    <a:cxn ang="0">
                      <a:pos x="95" y="54"/>
                    </a:cxn>
                    <a:cxn ang="0">
                      <a:pos x="0" y="54"/>
                    </a:cxn>
                    <a:cxn ang="0">
                      <a:pos x="0" y="0"/>
                    </a:cxn>
                    <a:cxn ang="0">
                      <a:pos x="116" y="0"/>
                    </a:cxn>
                    <a:cxn ang="0">
                      <a:pos x="120" y="48"/>
                    </a:cxn>
                  </a:cxnLst>
                  <a:rect l="0" t="0" r="r" b="b"/>
                  <a:pathLst>
                    <a:path w="121" h="54">
                      <a:moveTo>
                        <a:pt x="120" y="48"/>
                      </a:moveTo>
                      <a:cubicBezTo>
                        <a:pt x="120" y="48"/>
                        <a:pt x="120" y="50"/>
                        <a:pt x="121" y="53"/>
                      </a:cubicBezTo>
                      <a:cubicBezTo>
                        <a:pt x="113" y="54"/>
                        <a:pt x="104" y="54"/>
                        <a:pt x="95" y="54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18" y="30"/>
                        <a:pt x="120" y="48"/>
                        <a:pt x="120" y="48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10"/>
                <p:cNvSpPr>
                  <a:spLocks/>
                </p:cNvSpPr>
                <p:nvPr/>
              </p:nvSpPr>
              <p:spPr bwMode="auto">
                <a:xfrm>
                  <a:off x="333927" y="817572"/>
                  <a:ext cx="1376348" cy="1293362"/>
                </a:xfrm>
                <a:custGeom>
                  <a:avLst/>
                  <a:gdLst/>
                  <a:ahLst/>
                  <a:cxnLst>
                    <a:cxn ang="0">
                      <a:pos x="393" y="207"/>
                    </a:cxn>
                    <a:cxn ang="0">
                      <a:pos x="362" y="124"/>
                    </a:cxn>
                    <a:cxn ang="0">
                      <a:pos x="339" y="124"/>
                    </a:cxn>
                    <a:cxn ang="0">
                      <a:pos x="374" y="210"/>
                    </a:cxn>
                    <a:cxn ang="0">
                      <a:pos x="264" y="210"/>
                    </a:cxn>
                    <a:cxn ang="0">
                      <a:pos x="264" y="302"/>
                    </a:cxn>
                    <a:cxn ang="0">
                      <a:pos x="353" y="302"/>
                    </a:cxn>
                    <a:cxn ang="0">
                      <a:pos x="353" y="368"/>
                    </a:cxn>
                    <a:cxn ang="0">
                      <a:pos x="347" y="368"/>
                    </a:cxn>
                    <a:cxn ang="0">
                      <a:pos x="207" y="368"/>
                    </a:cxn>
                    <a:cxn ang="0">
                      <a:pos x="186" y="368"/>
                    </a:cxn>
                    <a:cxn ang="0">
                      <a:pos x="45" y="368"/>
                    </a:cxn>
                    <a:cxn ang="0">
                      <a:pos x="20" y="362"/>
                    </a:cxn>
                    <a:cxn ang="0">
                      <a:pos x="20" y="302"/>
                    </a:cxn>
                    <a:cxn ang="0">
                      <a:pos x="109" y="302"/>
                    </a:cxn>
                    <a:cxn ang="0">
                      <a:pos x="109" y="210"/>
                    </a:cxn>
                    <a:cxn ang="0">
                      <a:pos x="0" y="210"/>
                    </a:cxn>
                    <a:cxn ang="0">
                      <a:pos x="0" y="210"/>
                    </a:cxn>
                    <a:cxn ang="0">
                      <a:pos x="34" y="124"/>
                    </a:cxn>
                    <a:cxn ang="0">
                      <a:pos x="11" y="124"/>
                    </a:cxn>
                    <a:cxn ang="0">
                      <a:pos x="6" y="137"/>
                    </a:cxn>
                    <a:cxn ang="0">
                      <a:pos x="16" y="35"/>
                    </a:cxn>
                    <a:cxn ang="0">
                      <a:pos x="126" y="0"/>
                    </a:cxn>
                    <a:cxn ang="0">
                      <a:pos x="126" y="0"/>
                    </a:cxn>
                    <a:cxn ang="0">
                      <a:pos x="187" y="30"/>
                    </a:cxn>
                    <a:cxn ang="0">
                      <a:pos x="136" y="229"/>
                    </a:cxn>
                    <a:cxn ang="0">
                      <a:pos x="187" y="291"/>
                    </a:cxn>
                    <a:cxn ang="0">
                      <a:pos x="235" y="233"/>
                    </a:cxn>
                    <a:cxn ang="0">
                      <a:pos x="187" y="30"/>
                    </a:cxn>
                    <a:cxn ang="0">
                      <a:pos x="247" y="0"/>
                    </a:cxn>
                    <a:cxn ang="0">
                      <a:pos x="247" y="0"/>
                    </a:cxn>
                    <a:cxn ang="0">
                      <a:pos x="378" y="52"/>
                    </a:cxn>
                    <a:cxn ang="0">
                      <a:pos x="393" y="207"/>
                    </a:cxn>
                  </a:cxnLst>
                  <a:rect l="0" t="0" r="r" b="b"/>
                  <a:pathLst>
                    <a:path w="393" h="368">
                      <a:moveTo>
                        <a:pt x="393" y="207"/>
                      </a:moveTo>
                      <a:cubicBezTo>
                        <a:pt x="362" y="124"/>
                        <a:pt x="362" y="124"/>
                        <a:pt x="362" y="124"/>
                      </a:cubicBezTo>
                      <a:cubicBezTo>
                        <a:pt x="339" y="124"/>
                        <a:pt x="339" y="124"/>
                        <a:pt x="339" y="124"/>
                      </a:cubicBezTo>
                      <a:cubicBezTo>
                        <a:pt x="374" y="210"/>
                        <a:pt x="374" y="210"/>
                        <a:pt x="374" y="210"/>
                      </a:cubicBezTo>
                      <a:cubicBezTo>
                        <a:pt x="264" y="210"/>
                        <a:pt x="264" y="210"/>
                        <a:pt x="264" y="210"/>
                      </a:cubicBezTo>
                      <a:cubicBezTo>
                        <a:pt x="264" y="302"/>
                        <a:pt x="264" y="302"/>
                        <a:pt x="264" y="302"/>
                      </a:cubicBezTo>
                      <a:cubicBezTo>
                        <a:pt x="353" y="302"/>
                        <a:pt x="353" y="302"/>
                        <a:pt x="353" y="302"/>
                      </a:cubicBezTo>
                      <a:cubicBezTo>
                        <a:pt x="353" y="368"/>
                        <a:pt x="353" y="368"/>
                        <a:pt x="353" y="368"/>
                      </a:cubicBezTo>
                      <a:cubicBezTo>
                        <a:pt x="351" y="368"/>
                        <a:pt x="349" y="368"/>
                        <a:pt x="347" y="368"/>
                      </a:cubicBezTo>
                      <a:cubicBezTo>
                        <a:pt x="281" y="368"/>
                        <a:pt x="207" y="368"/>
                        <a:pt x="207" y="368"/>
                      </a:cubicBezTo>
                      <a:cubicBezTo>
                        <a:pt x="186" y="368"/>
                        <a:pt x="186" y="368"/>
                        <a:pt x="186" y="368"/>
                      </a:cubicBezTo>
                      <a:cubicBezTo>
                        <a:pt x="186" y="368"/>
                        <a:pt x="111" y="368"/>
                        <a:pt x="45" y="368"/>
                      </a:cubicBezTo>
                      <a:cubicBezTo>
                        <a:pt x="35" y="368"/>
                        <a:pt x="27" y="366"/>
                        <a:pt x="20" y="362"/>
                      </a:cubicBezTo>
                      <a:cubicBezTo>
                        <a:pt x="20" y="302"/>
                        <a:pt x="20" y="302"/>
                        <a:pt x="20" y="302"/>
                      </a:cubicBezTo>
                      <a:cubicBezTo>
                        <a:pt x="109" y="302"/>
                        <a:pt x="109" y="302"/>
                        <a:pt x="109" y="302"/>
                      </a:cubicBezTo>
                      <a:cubicBezTo>
                        <a:pt x="109" y="210"/>
                        <a:pt x="109" y="210"/>
                        <a:pt x="109" y="210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34" y="124"/>
                        <a:pt x="34" y="124"/>
                        <a:pt x="34" y="124"/>
                      </a:cubicBezTo>
                      <a:cubicBezTo>
                        <a:pt x="11" y="124"/>
                        <a:pt x="11" y="124"/>
                        <a:pt x="11" y="124"/>
                      </a:cubicBezTo>
                      <a:cubicBezTo>
                        <a:pt x="6" y="137"/>
                        <a:pt x="6" y="137"/>
                        <a:pt x="6" y="137"/>
                      </a:cubicBezTo>
                      <a:cubicBezTo>
                        <a:pt x="9" y="105"/>
                        <a:pt x="13" y="70"/>
                        <a:pt x="16" y="35"/>
                      </a:cubicBezTo>
                      <a:cubicBezTo>
                        <a:pt x="51" y="13"/>
                        <a:pt x="94" y="3"/>
                        <a:pt x="126" y="0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ubicBezTo>
                        <a:pt x="187" y="30"/>
                        <a:pt x="187" y="30"/>
                        <a:pt x="187" y="30"/>
                      </a:cubicBezTo>
                      <a:cubicBezTo>
                        <a:pt x="136" y="229"/>
                        <a:pt x="136" y="229"/>
                        <a:pt x="136" y="229"/>
                      </a:cubicBezTo>
                      <a:cubicBezTo>
                        <a:pt x="187" y="291"/>
                        <a:pt x="187" y="291"/>
                        <a:pt x="187" y="291"/>
                      </a:cubicBezTo>
                      <a:cubicBezTo>
                        <a:pt x="235" y="233"/>
                        <a:pt x="235" y="233"/>
                        <a:pt x="235" y="233"/>
                      </a:cubicBezTo>
                      <a:cubicBezTo>
                        <a:pt x="187" y="30"/>
                        <a:pt x="187" y="30"/>
                        <a:pt x="187" y="30"/>
                      </a:cubicBezTo>
                      <a:cubicBezTo>
                        <a:pt x="247" y="0"/>
                        <a:pt x="247" y="0"/>
                        <a:pt x="247" y="0"/>
                      </a:cubicBezTo>
                      <a:cubicBezTo>
                        <a:pt x="247" y="0"/>
                        <a:pt x="247" y="0"/>
                        <a:pt x="247" y="0"/>
                      </a:cubicBezTo>
                      <a:cubicBezTo>
                        <a:pt x="286" y="4"/>
                        <a:pt x="340" y="17"/>
                        <a:pt x="378" y="52"/>
                      </a:cubicBezTo>
                      <a:cubicBezTo>
                        <a:pt x="384" y="109"/>
                        <a:pt x="389" y="165"/>
                        <a:pt x="393" y="207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11"/>
                <p:cNvSpPr>
                  <a:spLocks/>
                </p:cNvSpPr>
                <p:nvPr/>
              </p:nvSpPr>
              <p:spPr bwMode="auto">
                <a:xfrm>
                  <a:off x="384900" y="372175"/>
                  <a:ext cx="1274403" cy="625266"/>
                </a:xfrm>
                <a:custGeom>
                  <a:avLst/>
                  <a:gdLst/>
                  <a:ahLst/>
                  <a:cxnLst>
                    <a:cxn ang="0">
                      <a:pos x="354" y="107"/>
                    </a:cxn>
                    <a:cxn ang="0">
                      <a:pos x="362" y="180"/>
                    </a:cxn>
                    <a:cxn ang="0">
                      <a:pos x="231" y="128"/>
                    </a:cxn>
                    <a:cxn ang="0">
                      <a:pos x="180" y="126"/>
                    </a:cxn>
                    <a:cxn ang="0">
                      <a:pos x="161" y="126"/>
                    </a:cxn>
                    <a:cxn ang="0">
                      <a:pos x="110" y="128"/>
                    </a:cxn>
                    <a:cxn ang="0">
                      <a:pos x="0" y="163"/>
                    </a:cxn>
                    <a:cxn ang="0">
                      <a:pos x="6" y="107"/>
                    </a:cxn>
                    <a:cxn ang="0">
                      <a:pos x="74" y="0"/>
                    </a:cxn>
                    <a:cxn ang="0">
                      <a:pos x="74" y="1"/>
                    </a:cxn>
                    <a:cxn ang="0">
                      <a:pos x="180" y="107"/>
                    </a:cxn>
                    <a:cxn ang="0">
                      <a:pos x="287" y="1"/>
                    </a:cxn>
                    <a:cxn ang="0">
                      <a:pos x="287" y="0"/>
                    </a:cxn>
                    <a:cxn ang="0">
                      <a:pos x="354" y="107"/>
                    </a:cxn>
                  </a:cxnLst>
                  <a:rect l="0" t="0" r="r" b="b"/>
                  <a:pathLst>
                    <a:path w="362" h="180">
                      <a:moveTo>
                        <a:pt x="354" y="107"/>
                      </a:moveTo>
                      <a:cubicBezTo>
                        <a:pt x="357" y="131"/>
                        <a:pt x="359" y="155"/>
                        <a:pt x="362" y="180"/>
                      </a:cubicBezTo>
                      <a:cubicBezTo>
                        <a:pt x="324" y="145"/>
                        <a:pt x="270" y="132"/>
                        <a:pt x="231" y="128"/>
                      </a:cubicBezTo>
                      <a:cubicBezTo>
                        <a:pt x="201" y="125"/>
                        <a:pt x="180" y="126"/>
                        <a:pt x="180" y="126"/>
                      </a:cubicBezTo>
                      <a:cubicBezTo>
                        <a:pt x="161" y="126"/>
                        <a:pt x="161" y="126"/>
                        <a:pt x="161" y="126"/>
                      </a:cubicBezTo>
                      <a:cubicBezTo>
                        <a:pt x="161" y="126"/>
                        <a:pt x="140" y="125"/>
                        <a:pt x="110" y="128"/>
                      </a:cubicBezTo>
                      <a:cubicBezTo>
                        <a:pt x="78" y="131"/>
                        <a:pt x="35" y="141"/>
                        <a:pt x="0" y="163"/>
                      </a:cubicBezTo>
                      <a:cubicBezTo>
                        <a:pt x="2" y="144"/>
                        <a:pt x="4" y="125"/>
                        <a:pt x="6" y="107"/>
                      </a:cubicBezTo>
                      <a:cubicBezTo>
                        <a:pt x="12" y="51"/>
                        <a:pt x="42" y="18"/>
                        <a:pt x="74" y="0"/>
                      </a:cubicBezTo>
                      <a:cubicBezTo>
                        <a:pt x="74" y="0"/>
                        <a:pt x="74" y="0"/>
                        <a:pt x="74" y="1"/>
                      </a:cubicBezTo>
                      <a:cubicBezTo>
                        <a:pt x="74" y="59"/>
                        <a:pt x="122" y="107"/>
                        <a:pt x="180" y="107"/>
                      </a:cubicBezTo>
                      <a:cubicBezTo>
                        <a:pt x="239" y="107"/>
                        <a:pt x="287" y="59"/>
                        <a:pt x="287" y="1"/>
                      </a:cubicBezTo>
                      <a:cubicBezTo>
                        <a:pt x="287" y="0"/>
                        <a:pt x="287" y="0"/>
                        <a:pt x="287" y="0"/>
                      </a:cubicBezTo>
                      <a:cubicBezTo>
                        <a:pt x="319" y="18"/>
                        <a:pt x="348" y="51"/>
                        <a:pt x="354" y="107"/>
                      </a:cubicBezTo>
                      <a:close/>
                    </a:path>
                  </a:pathLst>
                </a:custGeom>
                <a:solidFill>
                  <a:srgbClr val="7F7F7F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12"/>
                <p:cNvSpPr>
                  <a:spLocks/>
                </p:cNvSpPr>
                <p:nvPr/>
              </p:nvSpPr>
              <p:spPr bwMode="auto">
                <a:xfrm>
                  <a:off x="405290" y="2085241"/>
                  <a:ext cx="1162252" cy="102784"/>
                </a:xfrm>
                <a:custGeom>
                  <a:avLst/>
                  <a:gdLst/>
                  <a:ahLst/>
                  <a:cxnLst>
                    <a:cxn ang="0">
                      <a:pos x="333" y="6"/>
                    </a:cxn>
                    <a:cxn ang="0">
                      <a:pos x="333" y="29"/>
                    </a:cxn>
                    <a:cxn ang="0">
                      <a:pos x="176" y="29"/>
                    </a:cxn>
                    <a:cxn ang="0">
                      <a:pos x="157" y="29"/>
                    </a:cxn>
                    <a:cxn ang="0">
                      <a:pos x="0" y="29"/>
                    </a:cxn>
                    <a:cxn ang="0">
                      <a:pos x="0" y="0"/>
                    </a:cxn>
                    <a:cxn ang="0">
                      <a:pos x="25" y="6"/>
                    </a:cxn>
                    <a:cxn ang="0">
                      <a:pos x="166" y="6"/>
                    </a:cxn>
                    <a:cxn ang="0">
                      <a:pos x="187" y="6"/>
                    </a:cxn>
                    <a:cxn ang="0">
                      <a:pos x="327" y="6"/>
                    </a:cxn>
                    <a:cxn ang="0">
                      <a:pos x="333" y="6"/>
                    </a:cxn>
                  </a:cxnLst>
                  <a:rect l="0" t="0" r="r" b="b"/>
                  <a:pathLst>
                    <a:path w="333" h="29">
                      <a:moveTo>
                        <a:pt x="333" y="6"/>
                      </a:moveTo>
                      <a:cubicBezTo>
                        <a:pt x="333" y="29"/>
                        <a:pt x="333" y="29"/>
                        <a:pt x="333" y="29"/>
                      </a:cubicBezTo>
                      <a:cubicBezTo>
                        <a:pt x="176" y="29"/>
                        <a:pt x="176" y="29"/>
                        <a:pt x="176" y="29"/>
                      </a:cubicBezTo>
                      <a:cubicBezTo>
                        <a:pt x="157" y="29"/>
                        <a:pt x="157" y="29"/>
                        <a:pt x="157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4"/>
                        <a:pt x="15" y="6"/>
                        <a:pt x="25" y="6"/>
                      </a:cubicBezTo>
                      <a:cubicBezTo>
                        <a:pt x="91" y="6"/>
                        <a:pt x="166" y="6"/>
                        <a:pt x="166" y="6"/>
                      </a:cubicBezTo>
                      <a:cubicBezTo>
                        <a:pt x="187" y="6"/>
                        <a:pt x="187" y="6"/>
                        <a:pt x="187" y="6"/>
                      </a:cubicBezTo>
                      <a:cubicBezTo>
                        <a:pt x="187" y="6"/>
                        <a:pt x="261" y="6"/>
                        <a:pt x="327" y="6"/>
                      </a:cubicBezTo>
                      <a:cubicBezTo>
                        <a:pt x="329" y="6"/>
                        <a:pt x="331" y="6"/>
                        <a:pt x="333" y="6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13"/>
                <p:cNvSpPr>
                  <a:spLocks/>
                </p:cNvSpPr>
                <p:nvPr/>
              </p:nvSpPr>
              <p:spPr bwMode="auto">
                <a:xfrm>
                  <a:off x="649975" y="3863"/>
                  <a:ext cx="744252" cy="368312"/>
                </a:xfrm>
                <a:custGeom>
                  <a:avLst/>
                  <a:gdLst/>
                  <a:ahLst/>
                  <a:cxnLst>
                    <a:cxn ang="0">
                      <a:pos x="213" y="105"/>
                    </a:cxn>
                    <a:cxn ang="0">
                      <a:pos x="117" y="79"/>
                    </a:cxn>
                    <a:cxn ang="0">
                      <a:pos x="96" y="79"/>
                    </a:cxn>
                    <a:cxn ang="0">
                      <a:pos x="0" y="105"/>
                    </a:cxn>
                    <a:cxn ang="0">
                      <a:pos x="106" y="0"/>
                    </a:cxn>
                    <a:cxn ang="0">
                      <a:pos x="213" y="105"/>
                    </a:cxn>
                  </a:cxnLst>
                  <a:rect l="0" t="0" r="r" b="b"/>
                  <a:pathLst>
                    <a:path w="213" h="105">
                      <a:moveTo>
                        <a:pt x="213" y="105"/>
                      </a:moveTo>
                      <a:cubicBezTo>
                        <a:pt x="167" y="79"/>
                        <a:pt x="117" y="79"/>
                        <a:pt x="117" y="79"/>
                      </a:cubicBezTo>
                      <a:cubicBezTo>
                        <a:pt x="96" y="79"/>
                        <a:pt x="96" y="79"/>
                        <a:pt x="96" y="79"/>
                      </a:cubicBezTo>
                      <a:cubicBezTo>
                        <a:pt x="96" y="79"/>
                        <a:pt x="45" y="79"/>
                        <a:pt x="0" y="105"/>
                      </a:cubicBezTo>
                      <a:cubicBezTo>
                        <a:pt x="1" y="47"/>
                        <a:pt x="48" y="0"/>
                        <a:pt x="106" y="0"/>
                      </a:cubicBezTo>
                      <a:cubicBezTo>
                        <a:pt x="165" y="0"/>
                        <a:pt x="212" y="47"/>
                        <a:pt x="213" y="105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14"/>
                <p:cNvSpPr>
                  <a:spLocks/>
                </p:cNvSpPr>
                <p:nvPr/>
              </p:nvSpPr>
              <p:spPr bwMode="auto">
                <a:xfrm>
                  <a:off x="649975" y="277954"/>
                  <a:ext cx="744252" cy="471096"/>
                </a:xfrm>
                <a:custGeom>
                  <a:avLst/>
                  <a:gdLst/>
                  <a:ahLst/>
                  <a:cxnLst>
                    <a:cxn ang="0">
                      <a:pos x="117" y="0"/>
                    </a:cxn>
                    <a:cxn ang="0">
                      <a:pos x="213" y="26"/>
                    </a:cxn>
                    <a:cxn ang="0">
                      <a:pos x="213" y="27"/>
                    </a:cxn>
                    <a:cxn ang="0">
                      <a:pos x="106" y="133"/>
                    </a:cxn>
                    <a:cxn ang="0">
                      <a:pos x="0" y="27"/>
                    </a:cxn>
                    <a:cxn ang="0">
                      <a:pos x="0" y="26"/>
                    </a:cxn>
                    <a:cxn ang="0">
                      <a:pos x="96" y="0"/>
                    </a:cxn>
                    <a:cxn ang="0">
                      <a:pos x="117" y="0"/>
                    </a:cxn>
                  </a:cxnLst>
                  <a:rect l="0" t="0" r="r" b="b"/>
                  <a:pathLst>
                    <a:path w="213" h="133">
                      <a:moveTo>
                        <a:pt x="117" y="0"/>
                      </a:moveTo>
                      <a:cubicBezTo>
                        <a:pt x="117" y="0"/>
                        <a:pt x="167" y="0"/>
                        <a:pt x="213" y="26"/>
                      </a:cubicBezTo>
                      <a:cubicBezTo>
                        <a:pt x="213" y="26"/>
                        <a:pt x="213" y="26"/>
                        <a:pt x="213" y="27"/>
                      </a:cubicBezTo>
                      <a:cubicBezTo>
                        <a:pt x="213" y="85"/>
                        <a:pt x="165" y="133"/>
                        <a:pt x="106" y="133"/>
                      </a:cubicBezTo>
                      <a:cubicBezTo>
                        <a:pt x="48" y="133"/>
                        <a:pt x="0" y="85"/>
                        <a:pt x="0" y="27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45" y="0"/>
                        <a:pt x="96" y="0"/>
                        <a:pt x="96" y="0"/>
                      </a:cubicBez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15"/>
                <p:cNvSpPr>
                  <a:spLocks/>
                </p:cNvSpPr>
                <p:nvPr/>
              </p:nvSpPr>
              <p:spPr bwMode="auto">
                <a:xfrm>
                  <a:off x="772317" y="809004"/>
                  <a:ext cx="428198" cy="119915"/>
                </a:xfrm>
                <a:custGeom>
                  <a:avLst/>
                  <a:gdLst/>
                  <a:ahLst/>
                  <a:cxnLst>
                    <a:cxn ang="0">
                      <a:pos x="121" y="3"/>
                    </a:cxn>
                    <a:cxn ang="0">
                      <a:pos x="121" y="3"/>
                    </a:cxn>
                    <a:cxn ang="0">
                      <a:pos x="61" y="33"/>
                    </a:cxn>
                    <a:cxn ang="0">
                      <a:pos x="0" y="3"/>
                    </a:cxn>
                    <a:cxn ang="0">
                      <a:pos x="0" y="3"/>
                    </a:cxn>
                    <a:cxn ang="0">
                      <a:pos x="51" y="1"/>
                    </a:cxn>
                    <a:cxn ang="0">
                      <a:pos x="70" y="1"/>
                    </a:cxn>
                    <a:cxn ang="0">
                      <a:pos x="121" y="3"/>
                    </a:cxn>
                  </a:cxnLst>
                  <a:rect l="0" t="0" r="r" b="b"/>
                  <a:pathLst>
                    <a:path w="121" h="33">
                      <a:moveTo>
                        <a:pt x="121" y="3"/>
                      </a:moveTo>
                      <a:cubicBezTo>
                        <a:pt x="121" y="3"/>
                        <a:pt x="121" y="3"/>
                        <a:pt x="121" y="3"/>
                      </a:cubicBezTo>
                      <a:cubicBezTo>
                        <a:pt x="61" y="33"/>
                        <a:pt x="61" y="33"/>
                        <a:pt x="61" y="3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0" y="0"/>
                        <a:pt x="51" y="1"/>
                        <a:pt x="51" y="1"/>
                      </a:cubicBezTo>
                      <a:cubicBezTo>
                        <a:pt x="70" y="1"/>
                        <a:pt x="70" y="1"/>
                        <a:pt x="70" y="1"/>
                      </a:cubicBezTo>
                      <a:cubicBezTo>
                        <a:pt x="70" y="1"/>
                        <a:pt x="91" y="0"/>
                        <a:pt x="121" y="3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16"/>
                <p:cNvSpPr>
                  <a:spLocks/>
                </p:cNvSpPr>
                <p:nvPr/>
              </p:nvSpPr>
              <p:spPr bwMode="auto">
                <a:xfrm>
                  <a:off x="293146" y="1554190"/>
                  <a:ext cx="418000" cy="531050"/>
                </a:xfrm>
                <a:custGeom>
                  <a:avLst/>
                  <a:gdLst/>
                  <a:ahLst/>
                  <a:cxnLst>
                    <a:cxn ang="0">
                      <a:pos x="119" y="0"/>
                    </a:cxn>
                    <a:cxn ang="0">
                      <a:pos x="119" y="92"/>
                    </a:cxn>
                    <a:cxn ang="0">
                      <a:pos x="30" y="92"/>
                    </a:cxn>
                    <a:cxn ang="0">
                      <a:pos x="30" y="152"/>
                    </a:cxn>
                    <a:cxn ang="0">
                      <a:pos x="3" y="72"/>
                    </a:cxn>
                    <a:cxn ang="0">
                      <a:pos x="10" y="72"/>
                    </a:cxn>
                    <a:cxn ang="0">
                      <a:pos x="105" y="72"/>
                    </a:cxn>
                    <a:cxn ang="0">
                      <a:pos x="105" y="18"/>
                    </a:cxn>
                    <a:cxn ang="0">
                      <a:pos x="8" y="18"/>
                    </a:cxn>
                    <a:cxn ang="0">
                      <a:pos x="10" y="0"/>
                    </a:cxn>
                    <a:cxn ang="0">
                      <a:pos x="119" y="0"/>
                    </a:cxn>
                  </a:cxnLst>
                  <a:rect l="0" t="0" r="r" b="b"/>
                  <a:pathLst>
                    <a:path w="119" h="152">
                      <a:moveTo>
                        <a:pt x="119" y="0"/>
                      </a:moveTo>
                      <a:cubicBezTo>
                        <a:pt x="119" y="92"/>
                        <a:pt x="119" y="92"/>
                        <a:pt x="119" y="92"/>
                      </a:cubicBezTo>
                      <a:cubicBezTo>
                        <a:pt x="30" y="92"/>
                        <a:pt x="30" y="92"/>
                        <a:pt x="30" y="92"/>
                      </a:cubicBezTo>
                      <a:cubicBezTo>
                        <a:pt x="30" y="152"/>
                        <a:pt x="30" y="152"/>
                        <a:pt x="30" y="152"/>
                      </a:cubicBezTo>
                      <a:cubicBezTo>
                        <a:pt x="0" y="135"/>
                        <a:pt x="1" y="88"/>
                        <a:pt x="3" y="72"/>
                      </a:cubicBezTo>
                      <a:cubicBezTo>
                        <a:pt x="5" y="72"/>
                        <a:pt x="7" y="72"/>
                        <a:pt x="10" y="72"/>
                      </a:cubicBezTo>
                      <a:cubicBezTo>
                        <a:pt x="105" y="72"/>
                        <a:pt x="105" y="72"/>
                        <a:pt x="105" y="72"/>
                      </a:cubicBezTo>
                      <a:cubicBezTo>
                        <a:pt x="105" y="18"/>
                        <a:pt x="105" y="18"/>
                        <a:pt x="105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9" y="12"/>
                        <a:pt x="9" y="6"/>
                        <a:pt x="10" y="0"/>
                      </a:cubicBezTo>
                      <a:lnTo>
                        <a:pt x="119" y="0"/>
                      </a:lnTo>
                      <a:close/>
                    </a:path>
                  </a:pathLst>
                </a:custGeom>
                <a:solidFill>
                  <a:srgbClr val="7F7F7F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17"/>
                <p:cNvSpPr>
                  <a:spLocks/>
                </p:cNvSpPr>
                <p:nvPr/>
              </p:nvSpPr>
              <p:spPr bwMode="auto">
                <a:xfrm>
                  <a:off x="303338" y="1614145"/>
                  <a:ext cx="356835" cy="188437"/>
                </a:xfrm>
                <a:custGeom>
                  <a:avLst/>
                  <a:gdLst/>
                  <a:ahLst/>
                  <a:cxnLst>
                    <a:cxn ang="0">
                      <a:pos x="102" y="0"/>
                    </a:cxn>
                    <a:cxn ang="0">
                      <a:pos x="102" y="54"/>
                    </a:cxn>
                    <a:cxn ang="0">
                      <a:pos x="7" y="54"/>
                    </a:cxn>
                    <a:cxn ang="0">
                      <a:pos x="0" y="54"/>
                    </a:cxn>
                    <a:cxn ang="0">
                      <a:pos x="1" y="48"/>
                    </a:cxn>
                    <a:cxn ang="0">
                      <a:pos x="5" y="0"/>
                    </a:cxn>
                    <a:cxn ang="0">
                      <a:pos x="102" y="0"/>
                    </a:cxn>
                  </a:cxnLst>
                  <a:rect l="0" t="0" r="r" b="b"/>
                  <a:pathLst>
                    <a:path w="102" h="54">
                      <a:moveTo>
                        <a:pt x="102" y="0"/>
                      </a:moveTo>
                      <a:cubicBezTo>
                        <a:pt x="102" y="54"/>
                        <a:pt x="102" y="54"/>
                        <a:pt x="102" y="54"/>
                      </a:cubicBezTo>
                      <a:cubicBezTo>
                        <a:pt x="102" y="54"/>
                        <a:pt x="102" y="54"/>
                        <a:pt x="7" y="54"/>
                      </a:cubicBezTo>
                      <a:cubicBezTo>
                        <a:pt x="4" y="54"/>
                        <a:pt x="2" y="54"/>
                        <a:pt x="0" y="54"/>
                      </a:cubicBezTo>
                      <a:cubicBezTo>
                        <a:pt x="0" y="51"/>
                        <a:pt x="1" y="48"/>
                        <a:pt x="1" y="48"/>
                      </a:cubicBezTo>
                      <a:cubicBezTo>
                        <a:pt x="1" y="48"/>
                        <a:pt x="2" y="30"/>
                        <a:pt x="5" y="0"/>
                      </a:cubicBez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18"/>
                <p:cNvSpPr>
                  <a:spLocks/>
                </p:cNvSpPr>
                <p:nvPr/>
              </p:nvSpPr>
              <p:spPr bwMode="auto">
                <a:xfrm>
                  <a:off x="-2517" y="946049"/>
                  <a:ext cx="387417" cy="856533"/>
                </a:xfrm>
                <a:custGeom>
                  <a:avLst/>
                  <a:gdLst/>
                  <a:ahLst/>
                  <a:cxnLst>
                    <a:cxn ang="0">
                      <a:pos x="111" y="0"/>
                    </a:cxn>
                    <a:cxn ang="0">
                      <a:pos x="101" y="102"/>
                    </a:cxn>
                    <a:cxn ang="0">
                      <a:pos x="68" y="193"/>
                    </a:cxn>
                    <a:cxn ang="0">
                      <a:pos x="93" y="193"/>
                    </a:cxn>
                    <a:cxn ang="0">
                      <a:pos x="89" y="241"/>
                    </a:cxn>
                    <a:cxn ang="0">
                      <a:pos x="88" y="247"/>
                    </a:cxn>
                    <a:cxn ang="0">
                      <a:pos x="15" y="193"/>
                    </a:cxn>
                    <a:cxn ang="0">
                      <a:pos x="55" y="72"/>
                    </a:cxn>
                    <a:cxn ang="0">
                      <a:pos x="111" y="0"/>
                    </a:cxn>
                  </a:cxnLst>
                  <a:rect l="0" t="0" r="r" b="b"/>
                  <a:pathLst>
                    <a:path w="111" h="247">
                      <a:moveTo>
                        <a:pt x="111" y="0"/>
                      </a:moveTo>
                      <a:cubicBezTo>
                        <a:pt x="108" y="35"/>
                        <a:pt x="104" y="70"/>
                        <a:pt x="101" y="102"/>
                      </a:cubicBezTo>
                      <a:cubicBezTo>
                        <a:pt x="68" y="193"/>
                        <a:pt x="68" y="193"/>
                        <a:pt x="68" y="193"/>
                      </a:cubicBezTo>
                      <a:cubicBezTo>
                        <a:pt x="93" y="193"/>
                        <a:pt x="93" y="193"/>
                        <a:pt x="93" y="193"/>
                      </a:cubicBezTo>
                      <a:cubicBezTo>
                        <a:pt x="90" y="223"/>
                        <a:pt x="89" y="241"/>
                        <a:pt x="89" y="241"/>
                      </a:cubicBezTo>
                      <a:cubicBezTo>
                        <a:pt x="89" y="241"/>
                        <a:pt x="88" y="244"/>
                        <a:pt x="88" y="247"/>
                      </a:cubicBezTo>
                      <a:cubicBezTo>
                        <a:pt x="0" y="245"/>
                        <a:pt x="15" y="193"/>
                        <a:pt x="15" y="193"/>
                      </a:cubicBezTo>
                      <a:cubicBezTo>
                        <a:pt x="15" y="193"/>
                        <a:pt x="15" y="193"/>
                        <a:pt x="55" y="72"/>
                      </a:cubicBezTo>
                      <a:cubicBezTo>
                        <a:pt x="66" y="39"/>
                        <a:pt x="87" y="16"/>
                        <a:pt x="111" y="0"/>
                      </a:cubicBez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7" name="组合 62"/>
              <p:cNvGrpSpPr>
                <a:grpSpLocks/>
              </p:cNvGrpSpPr>
              <p:nvPr/>
            </p:nvGrpSpPr>
            <p:grpSpPr bwMode="auto">
              <a:xfrm>
                <a:off x="82" y="561093"/>
                <a:ext cx="663656" cy="214296"/>
                <a:chOff x="392" y="2077"/>
                <a:chExt cx="3191069" cy="865094"/>
              </a:xfrm>
            </p:grpSpPr>
            <p:sp>
              <p:nvSpPr>
                <p:cNvPr id="88" name="Freeform 5"/>
                <p:cNvSpPr>
                  <a:spLocks/>
                </p:cNvSpPr>
                <p:nvPr/>
              </p:nvSpPr>
              <p:spPr bwMode="auto">
                <a:xfrm>
                  <a:off x="392" y="610213"/>
                  <a:ext cx="3191069" cy="256958"/>
                </a:xfrm>
                <a:custGeom>
                  <a:avLst/>
                  <a:gdLst/>
                  <a:ahLst/>
                  <a:cxnLst>
                    <a:cxn ang="0">
                      <a:pos x="2769" y="0"/>
                    </a:cxn>
                    <a:cxn ang="0">
                      <a:pos x="2769" y="225"/>
                    </a:cxn>
                    <a:cxn ang="0">
                      <a:pos x="1412" y="225"/>
                    </a:cxn>
                    <a:cxn ang="0">
                      <a:pos x="1360" y="225"/>
                    </a:cxn>
                    <a:cxn ang="0">
                      <a:pos x="0" y="225"/>
                    </a:cxn>
                    <a:cxn ang="0">
                      <a:pos x="0" y="0"/>
                    </a:cxn>
                    <a:cxn ang="0">
                      <a:pos x="2769" y="0"/>
                    </a:cxn>
                  </a:cxnLst>
                  <a:rect l="0" t="0" r="r" b="b"/>
                  <a:pathLst>
                    <a:path w="2769" h="225">
                      <a:moveTo>
                        <a:pt x="2769" y="0"/>
                      </a:moveTo>
                      <a:lnTo>
                        <a:pt x="2769" y="225"/>
                      </a:lnTo>
                      <a:lnTo>
                        <a:pt x="1412" y="225"/>
                      </a:lnTo>
                      <a:lnTo>
                        <a:pt x="1360" y="225"/>
                      </a:lnTo>
                      <a:lnTo>
                        <a:pt x="0" y="225"/>
                      </a:lnTo>
                      <a:lnTo>
                        <a:pt x="0" y="0"/>
                      </a:lnTo>
                      <a:lnTo>
                        <a:pt x="2769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6"/>
                <p:cNvSpPr>
                  <a:spLocks noEditPoints="1"/>
                </p:cNvSpPr>
                <p:nvPr/>
              </p:nvSpPr>
              <p:spPr bwMode="auto">
                <a:xfrm>
                  <a:off x="392" y="2077"/>
                  <a:ext cx="3191069" cy="556744"/>
                </a:xfrm>
                <a:custGeom>
                  <a:avLst/>
                  <a:gdLst/>
                  <a:ahLst/>
                  <a:cxnLst>
                    <a:cxn ang="0">
                      <a:pos x="2376" y="0"/>
                    </a:cxn>
                    <a:cxn ang="0">
                      <a:pos x="2769" y="481"/>
                    </a:cxn>
                    <a:cxn ang="0">
                      <a:pos x="0" y="481"/>
                    </a:cxn>
                    <a:cxn ang="0">
                      <a:pos x="392" y="0"/>
                    </a:cxn>
                    <a:cxn ang="0">
                      <a:pos x="1360" y="0"/>
                    </a:cxn>
                    <a:cxn ang="0">
                      <a:pos x="1412" y="0"/>
                    </a:cxn>
                    <a:cxn ang="0">
                      <a:pos x="2376" y="0"/>
                    </a:cxn>
                    <a:cxn ang="0">
                      <a:pos x="1880" y="374"/>
                    </a:cxn>
                    <a:cxn ang="0">
                      <a:pos x="1771" y="140"/>
                    </a:cxn>
                    <a:cxn ang="0">
                      <a:pos x="1311" y="140"/>
                    </a:cxn>
                    <a:cxn ang="0">
                      <a:pos x="1123" y="374"/>
                    </a:cxn>
                    <a:cxn ang="0">
                      <a:pos x="1880" y="374"/>
                    </a:cxn>
                    <a:cxn ang="0">
                      <a:pos x="815" y="307"/>
                    </a:cxn>
                    <a:cxn ang="0">
                      <a:pos x="943" y="140"/>
                    </a:cxn>
                    <a:cxn ang="0">
                      <a:pos x="824" y="140"/>
                    </a:cxn>
                    <a:cxn ang="0">
                      <a:pos x="684" y="314"/>
                    </a:cxn>
                    <a:cxn ang="0">
                      <a:pos x="684" y="344"/>
                    </a:cxn>
                    <a:cxn ang="0">
                      <a:pos x="684" y="429"/>
                    </a:cxn>
                    <a:cxn ang="0">
                      <a:pos x="776" y="344"/>
                    </a:cxn>
                    <a:cxn ang="0">
                      <a:pos x="776" y="344"/>
                    </a:cxn>
                    <a:cxn ang="0">
                      <a:pos x="815" y="307"/>
                    </a:cxn>
                  </a:cxnLst>
                  <a:rect l="0" t="0" r="r" b="b"/>
                  <a:pathLst>
                    <a:path w="2769" h="481">
                      <a:moveTo>
                        <a:pt x="2376" y="0"/>
                      </a:moveTo>
                      <a:lnTo>
                        <a:pt x="2769" y="481"/>
                      </a:lnTo>
                      <a:lnTo>
                        <a:pt x="0" y="481"/>
                      </a:lnTo>
                      <a:lnTo>
                        <a:pt x="392" y="0"/>
                      </a:lnTo>
                      <a:lnTo>
                        <a:pt x="1360" y="0"/>
                      </a:lnTo>
                      <a:lnTo>
                        <a:pt x="1412" y="0"/>
                      </a:lnTo>
                      <a:lnTo>
                        <a:pt x="2376" y="0"/>
                      </a:lnTo>
                      <a:close/>
                      <a:moveTo>
                        <a:pt x="1880" y="374"/>
                      </a:moveTo>
                      <a:lnTo>
                        <a:pt x="1771" y="140"/>
                      </a:lnTo>
                      <a:lnTo>
                        <a:pt x="1311" y="140"/>
                      </a:lnTo>
                      <a:lnTo>
                        <a:pt x="1123" y="374"/>
                      </a:lnTo>
                      <a:lnTo>
                        <a:pt x="1880" y="374"/>
                      </a:lnTo>
                      <a:close/>
                      <a:moveTo>
                        <a:pt x="815" y="307"/>
                      </a:moveTo>
                      <a:lnTo>
                        <a:pt x="943" y="140"/>
                      </a:lnTo>
                      <a:lnTo>
                        <a:pt x="824" y="140"/>
                      </a:lnTo>
                      <a:lnTo>
                        <a:pt x="684" y="314"/>
                      </a:lnTo>
                      <a:lnTo>
                        <a:pt x="684" y="344"/>
                      </a:lnTo>
                      <a:lnTo>
                        <a:pt x="684" y="429"/>
                      </a:lnTo>
                      <a:lnTo>
                        <a:pt x="776" y="344"/>
                      </a:lnTo>
                      <a:lnTo>
                        <a:pt x="815" y="307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19"/>
                <p:cNvSpPr>
                  <a:spLocks/>
                </p:cNvSpPr>
                <p:nvPr/>
              </p:nvSpPr>
              <p:spPr bwMode="auto">
                <a:xfrm>
                  <a:off x="785413" y="353255"/>
                  <a:ext cx="152930" cy="42824"/>
                </a:xfrm>
                <a:custGeom>
                  <a:avLst/>
                  <a:gdLst/>
                  <a:ahLst/>
                  <a:cxnLst>
                    <a:cxn ang="0">
                      <a:pos x="131" y="0"/>
                    </a:cxn>
                    <a:cxn ang="0">
                      <a:pos x="92" y="37"/>
                    </a:cxn>
                    <a:cxn ang="0">
                      <a:pos x="92" y="37"/>
                    </a:cxn>
                    <a:cxn ang="0">
                      <a:pos x="0" y="37"/>
                    </a:cxn>
                    <a:cxn ang="0">
                      <a:pos x="0" y="7"/>
                    </a:cxn>
                    <a:cxn ang="0">
                      <a:pos x="131" y="0"/>
                    </a:cxn>
                  </a:cxnLst>
                  <a:rect l="0" t="0" r="r" b="b"/>
                  <a:pathLst>
                    <a:path w="131" h="37">
                      <a:moveTo>
                        <a:pt x="131" y="0"/>
                      </a:moveTo>
                      <a:lnTo>
                        <a:pt x="92" y="37"/>
                      </a:lnTo>
                      <a:lnTo>
                        <a:pt x="0" y="37"/>
                      </a:lnTo>
                      <a:lnTo>
                        <a:pt x="0" y="7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A6A6A6">
                    <a:alpha val="67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2" name="组合 132"/>
            <p:cNvGrpSpPr>
              <a:grpSpLocks/>
            </p:cNvGrpSpPr>
            <p:nvPr/>
          </p:nvGrpSpPr>
          <p:grpSpPr bwMode="auto">
            <a:xfrm>
              <a:off x="64346" y="358599"/>
              <a:ext cx="892527" cy="869676"/>
              <a:chOff x="64346" y="81651"/>
              <a:chExt cx="892527" cy="869676"/>
            </a:xfrm>
          </p:grpSpPr>
          <p:sp>
            <p:nvSpPr>
              <p:cNvPr id="83" name="椭圆 134"/>
              <p:cNvSpPr>
                <a:spLocks noChangeArrowheads="1"/>
              </p:cNvSpPr>
              <p:nvPr/>
            </p:nvSpPr>
            <p:spPr bwMode="auto">
              <a:xfrm>
                <a:off x="64346" y="82445"/>
                <a:ext cx="868882" cy="868882"/>
              </a:xfrm>
              <a:prstGeom prst="ellipse">
                <a:avLst/>
              </a:prstGeom>
              <a:noFill/>
              <a:ln w="88900" cmpd="sng">
                <a:solidFill>
                  <a:srgbClr val="C5C5C5">
                    <a:alpha val="75999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椭圆 136"/>
              <p:cNvSpPr>
                <a:spLocks noChangeArrowheads="1"/>
              </p:cNvSpPr>
              <p:nvPr/>
            </p:nvSpPr>
            <p:spPr bwMode="auto">
              <a:xfrm rot="16947253">
                <a:off x="87991" y="81651"/>
                <a:ext cx="868882" cy="868882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3" name="组合 85"/>
          <p:cNvGrpSpPr>
            <a:grpSpLocks/>
          </p:cNvGrpSpPr>
          <p:nvPr/>
        </p:nvGrpSpPr>
        <p:grpSpPr bwMode="auto">
          <a:xfrm>
            <a:off x="8620251" y="3055751"/>
            <a:ext cx="749300" cy="723900"/>
            <a:chOff x="64346" y="352279"/>
            <a:chExt cx="892527" cy="869676"/>
          </a:xfrm>
        </p:grpSpPr>
        <p:sp>
          <p:nvSpPr>
            <p:cNvPr id="104" name="椭圆 30"/>
            <p:cNvSpPr>
              <a:spLocks noChangeArrowheads="1"/>
            </p:cNvSpPr>
            <p:nvPr/>
          </p:nvSpPr>
          <p:spPr bwMode="auto">
            <a:xfrm>
              <a:off x="64346" y="353073"/>
              <a:ext cx="868882" cy="868882"/>
            </a:xfrm>
            <a:prstGeom prst="ellipse">
              <a:avLst/>
            </a:prstGeom>
            <a:noFill/>
            <a:ln w="88900" cmpd="sng">
              <a:solidFill>
                <a:srgbClr val="C5C5C5">
                  <a:alpha val="75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椭圆 32"/>
            <p:cNvSpPr>
              <a:spLocks noChangeArrowheads="1"/>
            </p:cNvSpPr>
            <p:nvPr/>
          </p:nvSpPr>
          <p:spPr bwMode="auto">
            <a:xfrm rot="16947253">
              <a:off x="87991" y="352279"/>
              <a:ext cx="868882" cy="868882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224"/>
            <p:cNvSpPr>
              <a:spLocks noEditPoints="1"/>
            </p:cNvSpPr>
            <p:nvPr/>
          </p:nvSpPr>
          <p:spPr bwMode="auto">
            <a:xfrm>
              <a:off x="251154" y="525420"/>
              <a:ext cx="495949" cy="457163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9" y="22"/>
                </a:cxn>
                <a:cxn ang="0">
                  <a:pos x="21" y="20"/>
                </a:cxn>
                <a:cxn ang="0">
                  <a:pos x="32" y="27"/>
                </a:cxn>
                <a:cxn ang="0">
                  <a:pos x="34" y="30"/>
                </a:cxn>
                <a:cxn ang="0">
                  <a:pos x="35" y="30"/>
                </a:cxn>
                <a:cxn ang="0">
                  <a:pos x="34" y="29"/>
                </a:cxn>
                <a:cxn ang="0">
                  <a:pos x="37" y="29"/>
                </a:cxn>
                <a:cxn ang="0">
                  <a:pos x="18" y="15"/>
                </a:cxn>
                <a:cxn ang="0">
                  <a:pos x="18" y="7"/>
                </a:cxn>
                <a:cxn ang="0">
                  <a:pos x="23" y="6"/>
                </a:cxn>
                <a:cxn ang="0">
                  <a:pos x="22" y="4"/>
                </a:cxn>
                <a:cxn ang="0">
                  <a:pos x="24" y="5"/>
                </a:cxn>
                <a:cxn ang="0">
                  <a:pos x="32" y="3"/>
                </a:cxn>
                <a:cxn ang="0">
                  <a:pos x="36" y="6"/>
                </a:cxn>
                <a:cxn ang="0">
                  <a:pos x="26" y="14"/>
                </a:cxn>
                <a:cxn ang="0">
                  <a:pos x="24" y="16"/>
                </a:cxn>
                <a:cxn ang="0">
                  <a:pos x="34" y="25"/>
                </a:cxn>
                <a:cxn ang="0">
                  <a:pos x="37" y="26"/>
                </a:cxn>
                <a:cxn ang="0">
                  <a:pos x="37" y="27"/>
                </a:cxn>
                <a:cxn ang="0">
                  <a:pos x="36" y="27"/>
                </a:cxn>
                <a:cxn ang="0">
                  <a:pos x="37" y="29"/>
                </a:cxn>
                <a:cxn ang="0">
                  <a:pos x="18" y="15"/>
                </a:cxn>
                <a:cxn ang="0">
                  <a:pos x="18" y="23"/>
                </a:cxn>
                <a:cxn ang="0">
                  <a:pos x="0" y="0"/>
                </a:cxn>
                <a:cxn ang="0">
                  <a:pos x="11" y="12"/>
                </a:cxn>
                <a:cxn ang="0">
                  <a:pos x="11" y="21"/>
                </a:cxn>
                <a:cxn ang="0">
                  <a:pos x="8" y="21"/>
                </a:cxn>
                <a:cxn ang="0">
                  <a:pos x="10" y="23"/>
                </a:cxn>
                <a:cxn ang="0">
                  <a:pos x="10" y="31"/>
                </a:cxn>
                <a:cxn ang="0">
                  <a:pos x="13" y="34"/>
                </a:cxn>
                <a:cxn ang="0">
                  <a:pos x="18" y="23"/>
                </a:cxn>
                <a:cxn ang="0">
                  <a:pos x="18" y="15"/>
                </a:cxn>
                <a:cxn ang="0">
                  <a:pos x="0" y="0"/>
                </a:cxn>
                <a:cxn ang="0">
                  <a:pos x="18" y="7"/>
                </a:cxn>
                <a:cxn ang="0">
                  <a:pos x="18" y="15"/>
                </a:cxn>
                <a:cxn ang="0">
                  <a:pos x="0" y="0"/>
                </a:cxn>
                <a:cxn ang="0">
                  <a:pos x="14" y="8"/>
                </a:cxn>
                <a:cxn ang="0">
                  <a:pos x="18" y="7"/>
                </a:cxn>
              </a:cxnLst>
              <a:rect l="0" t="0" r="r" b="b"/>
              <a:pathLst>
                <a:path w="37" h="34">
                  <a:moveTo>
                    <a:pt x="18" y="23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1"/>
                    <a:pt x="21" y="20"/>
                  </a:cubicBezTo>
                  <a:cubicBezTo>
                    <a:pt x="26" y="24"/>
                    <a:pt x="30" y="27"/>
                    <a:pt x="32" y="27"/>
                  </a:cubicBezTo>
                  <a:cubicBezTo>
                    <a:pt x="33" y="28"/>
                    <a:pt x="33" y="30"/>
                    <a:pt x="34" y="30"/>
                  </a:cubicBezTo>
                  <a:cubicBezTo>
                    <a:pt x="34" y="31"/>
                    <a:pt x="34" y="30"/>
                    <a:pt x="35" y="30"/>
                  </a:cubicBezTo>
                  <a:cubicBezTo>
                    <a:pt x="34" y="30"/>
                    <a:pt x="34" y="29"/>
                    <a:pt x="34" y="29"/>
                  </a:cubicBezTo>
                  <a:cubicBezTo>
                    <a:pt x="36" y="29"/>
                    <a:pt x="37" y="30"/>
                    <a:pt x="37" y="2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5"/>
                    <a:pt x="22" y="4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27" y="5"/>
                    <a:pt x="30" y="3"/>
                    <a:pt x="32" y="3"/>
                  </a:cubicBezTo>
                  <a:cubicBezTo>
                    <a:pt x="34" y="3"/>
                    <a:pt x="35" y="5"/>
                    <a:pt x="36" y="6"/>
                  </a:cubicBezTo>
                  <a:cubicBezTo>
                    <a:pt x="32" y="8"/>
                    <a:pt x="28" y="10"/>
                    <a:pt x="26" y="14"/>
                  </a:cubicBezTo>
                  <a:cubicBezTo>
                    <a:pt x="25" y="14"/>
                    <a:pt x="25" y="15"/>
                    <a:pt x="24" y="16"/>
                  </a:cubicBezTo>
                  <a:cubicBezTo>
                    <a:pt x="29" y="20"/>
                    <a:pt x="33" y="24"/>
                    <a:pt x="34" y="25"/>
                  </a:cubicBezTo>
                  <a:cubicBezTo>
                    <a:pt x="35" y="26"/>
                    <a:pt x="36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8"/>
                    <a:pt x="37" y="29"/>
                    <a:pt x="37" y="2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0" y="0"/>
                  </a:moveTo>
                  <a:cubicBezTo>
                    <a:pt x="1" y="4"/>
                    <a:pt x="5" y="8"/>
                    <a:pt x="11" y="12"/>
                  </a:cubicBezTo>
                  <a:cubicBezTo>
                    <a:pt x="11" y="15"/>
                    <a:pt x="11" y="18"/>
                    <a:pt x="11" y="21"/>
                  </a:cubicBezTo>
                  <a:cubicBezTo>
                    <a:pt x="11" y="21"/>
                    <a:pt x="10" y="21"/>
                    <a:pt x="8" y="21"/>
                  </a:cubicBezTo>
                  <a:cubicBezTo>
                    <a:pt x="9" y="21"/>
                    <a:pt x="9" y="22"/>
                    <a:pt x="10" y="23"/>
                  </a:cubicBezTo>
                  <a:cubicBezTo>
                    <a:pt x="10" y="25"/>
                    <a:pt x="9" y="28"/>
                    <a:pt x="10" y="31"/>
                  </a:cubicBezTo>
                  <a:cubicBezTo>
                    <a:pt x="10" y="32"/>
                    <a:pt x="12" y="33"/>
                    <a:pt x="13" y="34"/>
                  </a:cubicBezTo>
                  <a:cubicBezTo>
                    <a:pt x="15" y="29"/>
                    <a:pt x="16" y="25"/>
                    <a:pt x="18" y="23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8" y="7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9" y="3"/>
                    <a:pt x="14" y="8"/>
                  </a:cubicBez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A6A6A6">
                <a:alpha val="67999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7" name="组合 84"/>
          <p:cNvGrpSpPr>
            <a:grpSpLocks/>
          </p:cNvGrpSpPr>
          <p:nvPr/>
        </p:nvGrpSpPr>
        <p:grpSpPr bwMode="auto">
          <a:xfrm>
            <a:off x="2442831" y="2955752"/>
            <a:ext cx="739932" cy="753473"/>
            <a:chOff x="50558" y="346178"/>
            <a:chExt cx="868882" cy="868882"/>
          </a:xfrm>
        </p:grpSpPr>
        <p:sp>
          <p:nvSpPr>
            <p:cNvPr id="108" name="椭圆 26"/>
            <p:cNvSpPr>
              <a:spLocks noChangeArrowheads="1"/>
            </p:cNvSpPr>
            <p:nvPr/>
          </p:nvSpPr>
          <p:spPr bwMode="auto">
            <a:xfrm>
              <a:off x="50558" y="346178"/>
              <a:ext cx="868882" cy="868882"/>
            </a:xfrm>
            <a:prstGeom prst="ellipse">
              <a:avLst/>
            </a:prstGeom>
            <a:noFill/>
            <a:ln w="88900" cmpd="sng">
              <a:solidFill>
                <a:srgbClr val="C5C5C5">
                  <a:alpha val="75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228"/>
            <p:cNvSpPr>
              <a:spLocks/>
            </p:cNvSpPr>
            <p:nvPr/>
          </p:nvSpPr>
          <p:spPr bwMode="auto">
            <a:xfrm>
              <a:off x="279782" y="519070"/>
              <a:ext cx="459416" cy="455576"/>
            </a:xfrm>
            <a:custGeom>
              <a:avLst/>
              <a:gdLst/>
              <a:ahLst/>
              <a:cxnLst>
                <a:cxn ang="0">
                  <a:pos x="48" y="22"/>
                </a:cxn>
                <a:cxn ang="0">
                  <a:pos x="48" y="13"/>
                </a:cxn>
                <a:cxn ang="0">
                  <a:pos x="31" y="13"/>
                </a:cxn>
                <a:cxn ang="0">
                  <a:pos x="31" y="39"/>
                </a:cxn>
                <a:cxn ang="0">
                  <a:pos x="35" y="35"/>
                </a:cxn>
                <a:cxn ang="0">
                  <a:pos x="0" y="69"/>
                </a:cxn>
                <a:cxn ang="0">
                  <a:pos x="17" y="69"/>
                </a:cxn>
                <a:cxn ang="0">
                  <a:pos x="17" y="143"/>
                </a:cxn>
                <a:cxn ang="0">
                  <a:pos x="35" y="143"/>
                </a:cxn>
                <a:cxn ang="0">
                  <a:pos x="35" y="91"/>
                </a:cxn>
                <a:cxn ang="0">
                  <a:pos x="57" y="91"/>
                </a:cxn>
                <a:cxn ang="0">
                  <a:pos x="57" y="143"/>
                </a:cxn>
                <a:cxn ang="0">
                  <a:pos x="126" y="143"/>
                </a:cxn>
                <a:cxn ang="0">
                  <a:pos x="126" y="69"/>
                </a:cxn>
                <a:cxn ang="0">
                  <a:pos x="144" y="69"/>
                </a:cxn>
                <a:cxn ang="0">
                  <a:pos x="109" y="35"/>
                </a:cxn>
                <a:cxn ang="0">
                  <a:pos x="70" y="0"/>
                </a:cxn>
                <a:cxn ang="0">
                  <a:pos x="48" y="22"/>
                </a:cxn>
              </a:cxnLst>
              <a:rect l="0" t="0" r="r" b="b"/>
              <a:pathLst>
                <a:path w="144" h="143">
                  <a:moveTo>
                    <a:pt x="48" y="22"/>
                  </a:moveTo>
                  <a:lnTo>
                    <a:pt x="48" y="13"/>
                  </a:lnTo>
                  <a:lnTo>
                    <a:pt x="31" y="13"/>
                  </a:lnTo>
                  <a:lnTo>
                    <a:pt x="31" y="39"/>
                  </a:lnTo>
                  <a:lnTo>
                    <a:pt x="35" y="35"/>
                  </a:lnTo>
                  <a:lnTo>
                    <a:pt x="0" y="69"/>
                  </a:lnTo>
                  <a:lnTo>
                    <a:pt x="17" y="69"/>
                  </a:lnTo>
                  <a:lnTo>
                    <a:pt x="17" y="143"/>
                  </a:lnTo>
                  <a:lnTo>
                    <a:pt x="35" y="143"/>
                  </a:lnTo>
                  <a:lnTo>
                    <a:pt x="35" y="91"/>
                  </a:lnTo>
                  <a:lnTo>
                    <a:pt x="57" y="91"/>
                  </a:lnTo>
                  <a:lnTo>
                    <a:pt x="57" y="143"/>
                  </a:lnTo>
                  <a:lnTo>
                    <a:pt x="126" y="143"/>
                  </a:lnTo>
                  <a:lnTo>
                    <a:pt x="126" y="69"/>
                  </a:lnTo>
                  <a:lnTo>
                    <a:pt x="144" y="69"/>
                  </a:lnTo>
                  <a:lnTo>
                    <a:pt x="109" y="35"/>
                  </a:lnTo>
                  <a:lnTo>
                    <a:pt x="70" y="0"/>
                  </a:lnTo>
                  <a:lnTo>
                    <a:pt x="48" y="22"/>
                  </a:lnTo>
                  <a:close/>
                </a:path>
              </a:pathLst>
            </a:custGeom>
            <a:solidFill>
              <a:srgbClr val="A6A6A6">
                <a:alpha val="67999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28" name="矩形 127"/>
          <p:cNvSpPr/>
          <p:nvPr/>
        </p:nvSpPr>
        <p:spPr>
          <a:xfrm>
            <a:off x="2859477" y="4482799"/>
            <a:ext cx="6296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提供</a:t>
            </a:r>
            <a:r>
              <a:rPr lang="zh-CN" altLang="en-US" dirty="0" smtClean="0"/>
              <a:t>食宿。月薪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元起步，根据表现情况加薪。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表现优异者年底发放奖金，</a:t>
            </a:r>
            <a:r>
              <a:rPr lang="zh-CN" altLang="en-US" b="1" dirty="0"/>
              <a:t>有留院或院属企业工作机会，有解决京户和事业编制机会。</a:t>
            </a:r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报销</a:t>
            </a:r>
            <a:r>
              <a:rPr lang="zh-CN" altLang="en-US" dirty="0" smtClean="0"/>
              <a:t>学校到北京往返车票及住宿费。提供国内培训交流学习机会和差旅费用。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提供在国家重点实验室实习机会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  <p:sp>
        <p:nvSpPr>
          <p:cNvPr id="129" name="TextBox 128"/>
          <p:cNvSpPr txBox="1"/>
          <p:nvPr/>
        </p:nvSpPr>
        <p:spPr>
          <a:xfrm>
            <a:off x="2280069" y="388323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餐饮住宿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318174" y="395250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培训学习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427532" y="39742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交通补贴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5030" y="1485030"/>
            <a:ext cx="10261600" cy="648570"/>
          </a:xfrm>
        </p:spPr>
        <p:txBody>
          <a:bodyPr>
            <a:normAutofit fontScale="90000"/>
          </a:bodyPr>
          <a:lstStyle/>
          <a:p>
            <a:pPr lvl="0" algn="ctr"/>
            <a:r>
              <a:rPr lang="zh-CN" altLang="en-US" sz="3200" b="1" dirty="0">
                <a:latin typeface="华文彩云" pitchFamily="2" charset="-122"/>
                <a:ea typeface="华文彩云" pitchFamily="2" charset="-122"/>
              </a:rPr>
              <a:t>信息安全研究中心</a:t>
            </a:r>
            <a:r>
              <a:rPr lang="zh-CN" altLang="en-US" sz="3200" b="1" dirty="0">
                <a:latin typeface="华文彩云" pitchFamily="2" charset="-122"/>
                <a:ea typeface="华文彩云" pitchFamily="2" charset="-122"/>
              </a:rPr>
              <a:t>欢迎您的加入</a:t>
            </a:r>
            <a:r>
              <a:rPr lang="en-US" altLang="zh-CN" sz="3200" b="1" dirty="0">
                <a:latin typeface="华文彩云" pitchFamily="2" charset="-122"/>
                <a:ea typeface="华文彩云" pitchFamily="2" charset="-122"/>
              </a:rPr>
              <a:t>!!!</a:t>
            </a:r>
            <a:r>
              <a:rPr lang="zh-CN" altLang="en-US" sz="2400" b="1" dirty="0">
                <a:latin typeface="华文彩云" pitchFamily="2" charset="-122"/>
                <a:ea typeface="华文彩云" pitchFamily="2" charset="-122"/>
              </a:rPr>
              <a:t/>
            </a:r>
            <a:br>
              <a:rPr lang="zh-CN" altLang="en-US" sz="2400" b="1" dirty="0">
                <a:latin typeface="华文彩云" pitchFamily="2" charset="-122"/>
                <a:ea typeface="华文彩云" pitchFamily="2" charset="-122"/>
              </a:rPr>
            </a:br>
            <a:endParaRPr lang="zh-CN" altLang="en-US" sz="3200" b="1" dirty="0"/>
          </a:p>
        </p:txBody>
      </p:sp>
      <p:pic>
        <p:nvPicPr>
          <p:cNvPr id="1026" name="Picture 2" descr="D:\Workstation\公共资源\院基本情况介绍模板（文字版、PPT版、院标矢量图）2017\LOGO矢量图\中英文全程组合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09" y="196602"/>
            <a:ext cx="10134694" cy="1216561"/>
          </a:xfrm>
          <a:prstGeom prst="rect">
            <a:avLst/>
          </a:prstGeom>
          <a:noFill/>
        </p:spPr>
      </p:pic>
      <p:sp>
        <p:nvSpPr>
          <p:cNvPr id="44" name="标题 1"/>
          <p:cNvSpPr txBox="1">
            <a:spLocks/>
          </p:cNvSpPr>
          <p:nvPr/>
        </p:nvSpPr>
        <p:spPr>
          <a:xfrm>
            <a:off x="364836" y="2539130"/>
            <a:ext cx="11161776" cy="1524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彩云" pitchFamily="2" charset="-122"/>
              <a:ea typeface="华文彩云" pitchFamily="2" charset="-122"/>
              <a:cs typeface="+mj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4294967295"/>
          </p:nvPr>
        </p:nvSpPr>
        <p:spPr>
          <a:xfrm>
            <a:off x="1328040" y="2007713"/>
            <a:ext cx="8229600" cy="4124546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</a:rPr>
              <a:t>工业和信息化部电子工业标准化研究院</a:t>
            </a:r>
            <a:endParaRPr lang="en-US" altLang="zh-CN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</a:rPr>
              <a:t>工业和信息化部电子四院</a:t>
            </a:r>
            <a:endParaRPr lang="en-US" altLang="zh-CN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</a:rPr>
              <a:t>中国电子技术标准化研究院</a:t>
            </a:r>
            <a:endParaRPr lang="en-US" altLang="zh-CN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altLang="zh-CN" sz="1800" b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</a:rPr>
              <a:t>工业和信息化部直属的第三方电子信息技术标准化与合格评定</a:t>
            </a:r>
            <a:r>
              <a:rPr lang="zh-CN" altLang="en-US" sz="1400" b="1" dirty="0" smtClean="0">
                <a:solidFill>
                  <a:schemeClr val="accent1">
                    <a:lumMod val="75000"/>
                  </a:schemeClr>
                </a:solidFill>
              </a:rPr>
              <a:t>机</a:t>
            </a:r>
            <a:endParaRPr lang="en-US" altLang="zh-CN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zh-CN" altLang="en-US" sz="1400" b="1" dirty="0" smtClean="0">
                <a:solidFill>
                  <a:schemeClr val="accent1">
                    <a:lumMod val="75000"/>
                  </a:schemeClr>
                </a:solidFill>
              </a:rPr>
              <a:t>构</a:t>
            </a:r>
            <a:endParaRPr lang="en-US" altLang="zh-CN" sz="14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altLang="zh-CN" sz="1800" b="1" dirty="0" smtClean="0">
                <a:solidFill>
                  <a:schemeClr val="accent1">
                    <a:lumMod val="75000"/>
                  </a:schemeClr>
                </a:solidFill>
              </a:rPr>
              <a:t>China </a:t>
            </a:r>
            <a:r>
              <a:rPr lang="en-US" altLang="zh-CN" sz="1800" b="1" dirty="0">
                <a:solidFill>
                  <a:schemeClr val="accent1">
                    <a:lumMod val="75000"/>
                  </a:schemeClr>
                </a:solidFill>
              </a:rPr>
              <a:t>Electronics Standardization Institute</a:t>
            </a: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创建时间 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1963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年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现有员工 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</a:rPr>
              <a:t>85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人  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仪器设备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</a:rPr>
              <a:t>5600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余台套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总资产    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</a:rPr>
              <a:t>10.8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亿元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科研环境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北京安定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门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本部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：占地面积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13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亩，建筑面积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1.2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万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m2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北京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亦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庄科技园：占地面积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50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亩，建筑面积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万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</a:rPr>
              <a:t>m2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深圳南山区：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电子信息产品标准化国家工程实验室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广州：中国赛西实验室广州标准检测研究院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上海：赛西认证 有限责任公司 上海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分公司</a:t>
            </a:r>
            <a:endParaRPr lang="en-US" altLang="zh-CN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eaLnBrk="1" hangingPunct="1">
              <a:spcBef>
                <a:spcPts val="0"/>
              </a:spcBef>
              <a:defRPr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华东分院：苏州科技园 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1" descr="C:\Program Files\Tencent\QQ\Users\48047087\Image\C2C\E2F2650AB9339E1E5BB2BF7E59C03B5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280" y="5403861"/>
            <a:ext cx="2843213" cy="130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yanban\Desktop\捕获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109" y="1731445"/>
            <a:ext cx="2429556" cy="235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8"/>
          <p:cNvSpPr>
            <a:spLocks noChangeArrowheads="1"/>
          </p:cNvSpPr>
          <p:nvPr/>
        </p:nvSpPr>
        <p:spPr bwMode="auto">
          <a:xfrm>
            <a:off x="10017262" y="2324239"/>
            <a:ext cx="35480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400" b="0" dirty="0" smtClean="0">
                <a:solidFill>
                  <a:srgbClr val="17365D"/>
                </a:solidFill>
                <a:sym typeface="Arial" pitchFamily="34" charset="0"/>
              </a:rPr>
              <a:t>安定门院区</a:t>
            </a:r>
            <a:endParaRPr lang="zh-CN" altLang="en-US" b="0" dirty="0">
              <a:solidFill>
                <a:srgbClr val="000000"/>
              </a:solidFill>
            </a:endParaRPr>
          </a:p>
        </p:txBody>
      </p:sp>
      <p:sp>
        <p:nvSpPr>
          <p:cNvPr id="13" name="TextBox 18"/>
          <p:cNvSpPr>
            <a:spLocks noChangeArrowheads="1"/>
          </p:cNvSpPr>
          <p:nvPr/>
        </p:nvSpPr>
        <p:spPr bwMode="auto">
          <a:xfrm>
            <a:off x="10384938" y="4020585"/>
            <a:ext cx="49451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400" b="0" dirty="0" smtClean="0">
                <a:solidFill>
                  <a:srgbClr val="17365D"/>
                </a:solidFill>
                <a:sym typeface="Arial" pitchFamily="34" charset="0"/>
              </a:rPr>
              <a:t>亦庄科技园</a:t>
            </a:r>
            <a:endParaRPr lang="zh-CN" altLang="en-US" b="0" dirty="0">
              <a:solidFill>
                <a:srgbClr val="000000"/>
              </a:solidFill>
            </a:endParaRPr>
          </a:p>
        </p:txBody>
      </p:sp>
      <p:sp>
        <p:nvSpPr>
          <p:cNvPr id="14" name="TextBox 18"/>
          <p:cNvSpPr>
            <a:spLocks noChangeArrowheads="1"/>
          </p:cNvSpPr>
          <p:nvPr/>
        </p:nvSpPr>
        <p:spPr bwMode="auto">
          <a:xfrm>
            <a:off x="10401493" y="5374833"/>
            <a:ext cx="49451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400" b="0" dirty="0" smtClean="0">
                <a:solidFill>
                  <a:srgbClr val="000000"/>
                </a:solidFill>
              </a:rPr>
              <a:t>深圳赛西大厦</a:t>
            </a:r>
            <a:endParaRPr lang="zh-CN" altLang="en-US" sz="1400" b="0" dirty="0">
              <a:solidFill>
                <a:srgbClr val="000000"/>
              </a:solidFill>
            </a:endParaRPr>
          </a:p>
        </p:txBody>
      </p:sp>
      <p:pic>
        <p:nvPicPr>
          <p:cNvPr id="15" name="Picture 4" descr="重新曝光 p2-6-b 拷贝_2007-04-02-14-54-34-70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280" y="3952023"/>
            <a:ext cx="2843213" cy="130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8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883</Words>
  <Application>Microsoft Office PowerPoint</Application>
  <PresentationFormat>自定义</PresentationFormat>
  <Paragraphs>85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计算机技术领域非全日制专业学位研究生招生计划</vt:lpstr>
      <vt:lpstr>PowerPoint 演示文稿</vt:lpstr>
      <vt:lpstr>PowerPoint 演示文稿</vt:lpstr>
      <vt:lpstr>PowerPoint 演示文稿</vt:lpstr>
      <vt:lpstr>信息安全研究中心欢迎您的加入!!!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公司名称</dc:title>
  <dc:creator>PC</dc:creator>
  <cp:lastModifiedBy>win7</cp:lastModifiedBy>
  <cp:revision>62</cp:revision>
  <dcterms:created xsi:type="dcterms:W3CDTF">2017-03-24T07:11:59Z</dcterms:created>
  <dcterms:modified xsi:type="dcterms:W3CDTF">2017-03-25T05:04:24Z</dcterms:modified>
</cp:coreProperties>
</file>